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84" r:id="rId2"/>
    <p:sldId id="404" r:id="rId3"/>
    <p:sldId id="405" r:id="rId4"/>
    <p:sldId id="410" r:id="rId5"/>
    <p:sldId id="364" r:id="rId6"/>
    <p:sldId id="301" r:id="rId7"/>
    <p:sldId id="406" r:id="rId8"/>
    <p:sldId id="407" r:id="rId9"/>
    <p:sldId id="408" r:id="rId10"/>
    <p:sldId id="409" r:id="rId11"/>
    <p:sldId id="411" r:id="rId12"/>
    <p:sldId id="412" r:id="rId13"/>
    <p:sldId id="29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pos="1272" userDrawn="1">
          <p15:clr>
            <a:srgbClr val="A4A3A4"/>
          </p15:clr>
        </p15:guide>
        <p15:guide id="5" orient="horz" pos="1706" userDrawn="1">
          <p15:clr>
            <a:srgbClr val="A4A3A4"/>
          </p15:clr>
        </p15:guide>
        <p15:guide id="6" orient="horz" pos="348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chen2110@outlook.com" initials="" lastIdx="2" clrIdx="0">
    <p:extLst>
      <p:ext uri="{19B8F6BF-5375-455C-9EA6-DF929625EA0E}">
        <p15:presenceInfo xmlns:p15="http://schemas.microsoft.com/office/powerpoint/2012/main" userId="c8f1c4d07f5f36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C72"/>
    <a:srgbClr val="E1F4FF"/>
    <a:srgbClr val="F5F5F6"/>
    <a:srgbClr val="FFFFFF"/>
    <a:srgbClr val="262626"/>
    <a:srgbClr val="F2F2F2"/>
    <a:srgbClr val="000000"/>
    <a:srgbClr val="E60012"/>
    <a:srgbClr val="2E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7" autoAdjust="0"/>
    <p:restoredTop sz="81602" autoAdjust="0"/>
  </p:normalViewPr>
  <p:slideViewPr>
    <p:cSldViewPr showGuides="1">
      <p:cViewPr varScale="1">
        <p:scale>
          <a:sx n="91" d="100"/>
          <a:sy n="91" d="100"/>
        </p:scale>
        <p:origin x="1236" y="84"/>
      </p:cViewPr>
      <p:guideLst>
        <p:guide orient="horz" pos="2160"/>
        <p:guide pos="3840"/>
        <p:guide pos="7015"/>
        <p:guide pos="1272"/>
        <p:guide orient="horz" pos="1706"/>
        <p:guide orient="horz" pos="34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84484-2988-42FB-B147-8B837A85EE48}" type="datetimeFigureOut">
              <a:rPr lang="zh-CN" altLang="en-US" smtClean="0"/>
              <a:pPr/>
              <a:t>2025/6/20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20ABE-D440-44C1-9073-441D983D3A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0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Goodafternoon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everyone,  my name is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Kuan-Yen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Chen. Today, I’m going to introduce this paper Unsupervised Feature Learning via Non-Parametric Instance Discrimination.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It was published on CVPR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Conerence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in 2018.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It was mainly designed as a framework for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realizing the Non-Parametric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69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CFC5-0224-C181-152E-2D3B42EF4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BCDD6BB-7992-B665-5FC1-7C9F1A949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16C51C5-3467-AA03-D724-EBB905E1B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5400" b="0" i="0" dirty="0">
                <a:effectLst/>
                <a:latin typeface="fkGroteskNeue"/>
              </a:rPr>
              <a:t>去噪擴散模型 </a:t>
            </a:r>
            <a:r>
              <a:rPr lang="en-US" altLang="zh-TW" sz="5400" b="0" i="0" dirty="0">
                <a:effectLst/>
                <a:latin typeface="fkGroteskNeue"/>
              </a:rPr>
              <a:t>(DDM) (Sohl-Dickstein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2015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Ho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2020) </a:t>
            </a:r>
            <a:r>
              <a:rPr lang="zh-TW" altLang="en-US" sz="5400" b="0" i="0" dirty="0">
                <a:effectLst/>
                <a:latin typeface="fkGroteskNeue"/>
              </a:rPr>
              <a:t>已成為從複雜訊號分佈（例如自然影像）產生樣本的有效工具。因此，</a:t>
            </a:r>
            <a:r>
              <a:rPr lang="en-US" altLang="zh-TW" sz="5400" b="0" i="0" dirty="0">
                <a:effectLst/>
                <a:latin typeface="fkGroteskNeue"/>
              </a:rPr>
              <a:t>DDM </a:t>
            </a:r>
            <a:r>
              <a:rPr lang="zh-TW" altLang="en-US" sz="5400" b="0" i="0" dirty="0">
                <a:effectLst/>
                <a:latin typeface="fkGroteskNeue"/>
              </a:rPr>
              <a:t>通常用於執行各種下游任務，例如文本到圖像合成 </a:t>
            </a:r>
            <a:r>
              <a:rPr lang="en-US" altLang="zh-TW" sz="5400" b="0" i="0" dirty="0">
                <a:effectLst/>
                <a:latin typeface="fkGroteskNeue"/>
              </a:rPr>
              <a:t>(Ramesh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2021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Rombach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 err="1">
                <a:effectLst/>
                <a:latin typeface="fkGroteskNeue"/>
              </a:rPr>
              <a:t>Saharia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2022)</a:t>
            </a:r>
            <a:r>
              <a:rPr lang="zh-TW" altLang="en-US" sz="5400" b="0" i="0" dirty="0">
                <a:effectLst/>
                <a:latin typeface="fkGroteskNeue"/>
              </a:rPr>
              <a:t>、編輯 </a:t>
            </a:r>
            <a:r>
              <a:rPr lang="en-US" altLang="zh-TW" sz="5400" b="0" i="0" dirty="0">
                <a:effectLst/>
                <a:latin typeface="fkGroteskNeue"/>
              </a:rPr>
              <a:t>(Meng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Huberman-</a:t>
            </a:r>
            <a:r>
              <a:rPr lang="en-US" altLang="zh-TW" sz="5400" b="0" i="0" dirty="0" err="1">
                <a:effectLst/>
                <a:latin typeface="fkGroteskNeue"/>
              </a:rPr>
              <a:t>Spiegelglas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2024)</a:t>
            </a:r>
            <a:r>
              <a:rPr lang="zh-TW" altLang="en-US" sz="5400" b="0" i="0" dirty="0">
                <a:effectLst/>
                <a:latin typeface="fkGroteskNeue"/>
              </a:rPr>
              <a:t>、壓縮 </a:t>
            </a:r>
            <a:r>
              <a:rPr lang="en-US" altLang="zh-TW" sz="5400" b="0" i="0" dirty="0">
                <a:effectLst/>
                <a:latin typeface="fkGroteskNeue"/>
              </a:rPr>
              <a:t>(Theis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2022020K)</a:t>
            </a:r>
            <a:r>
              <a:rPr lang="zh-TW" altLang="en-US" sz="5400" b="0" i="0" dirty="0">
                <a:effectLst/>
                <a:latin typeface="fkGroteskNeue"/>
              </a:rPr>
              <a:t>；等人，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Chung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2023)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這段話的核心意思是，傳統的去噪擴散模型 </a:t>
            </a:r>
            <a:r>
              <a:rPr lang="en-US" altLang="zh-TW" sz="5400" b="0" i="0" dirty="0">
                <a:effectLst/>
                <a:latin typeface="fkGroteskNeue"/>
              </a:rPr>
              <a:t>(DDM) </a:t>
            </a:r>
            <a:r>
              <a:rPr lang="zh-TW" altLang="en-US" sz="5400" b="0" i="0" dirty="0">
                <a:effectLst/>
                <a:latin typeface="fkGroteskNeue"/>
              </a:rPr>
              <a:t>在生成圖像的過程中，每一步都從一個連續的高斯分佈中抽取噪聲，這就形成了一個理論上可以有無限多種可能性的「表示空間」</a:t>
            </a:r>
            <a:r>
              <a:rPr lang="en-US" altLang="zh-TW" sz="5400" b="0" i="0" dirty="0">
                <a:effectLst/>
                <a:latin typeface="berkeleyMono"/>
              </a:rPr>
              <a:t>1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然而，該研究認為，這種無限的表示空間其實是「高度冗餘的」，也就是說，我們並不需要無限多的選擇來有效地生成或表示自然圖像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kern="100" dirty="0">
              <a:effectLst/>
              <a:latin typeface="fkGroteskNeue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原則上，這樣一個每一步選擇極其有限的過程，其最終產生的多樣性也足以密集地覆蓋自然圖像的整個分佈</a:t>
            </a:r>
            <a:r>
              <a:rPr lang="en-US" altLang="zh-TW" sz="2800" b="0" i="0" dirty="0">
                <a:effectLst/>
                <a:latin typeface="berkeleyMono"/>
              </a:rPr>
              <a:t>1</a:t>
            </a:r>
            <a:r>
              <a:rPr lang="zh-TW" altLang="en-US" sz="2800" b="0" i="0" dirty="0">
                <a:effectLst/>
                <a:latin typeface="fkGroteskNeue"/>
              </a:rPr>
              <a:t>。</a:t>
            </a:r>
            <a:endParaRPr lang="en-US" altLang="zh-TW" sz="2800" b="0" i="0" dirty="0">
              <a:effectLst/>
              <a:latin typeface="fkGroteskNeue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換句話說，不需要無限的噪聲選擇空間，一個精心設計的、有限的（甚至是遠小於 </a:t>
            </a:r>
            <a:r>
              <a:rPr lang="en-US" altLang="zh-TW" sz="2800" b="0" dirty="0">
                <a:effectLst/>
                <a:latin typeface="KaTeX_Main"/>
              </a:rPr>
              <a:t>2100021000</a:t>
            </a:r>
            <a:r>
              <a:rPr lang="zh-TW" altLang="en-US" sz="2800" b="0" i="0" dirty="0">
                <a:effectLst/>
                <a:latin typeface="fkGroteskNeue"/>
              </a:rPr>
              <a:t> 的）噪聲選擇集合，也可能足以生成所有我們感興趣的真實圖像。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FB1715-7861-9577-A4BA-039C191B5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426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E392D-AE3D-4752-0AAE-0AE8661BE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3E12F99-9038-D853-EE65-44725D173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62FEB0E-A53A-4E29-2490-301140747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5400" b="0" i="0" dirty="0">
                <a:effectLst/>
                <a:latin typeface="fkGroteskNeue"/>
              </a:rPr>
              <a:t>去噪擴散模型 </a:t>
            </a:r>
            <a:r>
              <a:rPr lang="en-US" altLang="zh-TW" sz="5400" b="0" i="0" dirty="0">
                <a:effectLst/>
                <a:latin typeface="fkGroteskNeue"/>
              </a:rPr>
              <a:t>(DDM) (Sohl-Dickstein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2015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Ho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2020) </a:t>
            </a:r>
            <a:r>
              <a:rPr lang="zh-TW" altLang="en-US" sz="5400" b="0" i="0" dirty="0">
                <a:effectLst/>
                <a:latin typeface="fkGroteskNeue"/>
              </a:rPr>
              <a:t>已成為從複雜訊號分佈（例如自然影像）產生樣本的有效工具。因此，</a:t>
            </a:r>
            <a:r>
              <a:rPr lang="en-US" altLang="zh-TW" sz="5400" b="0" i="0" dirty="0">
                <a:effectLst/>
                <a:latin typeface="fkGroteskNeue"/>
              </a:rPr>
              <a:t>DDM </a:t>
            </a:r>
            <a:r>
              <a:rPr lang="zh-TW" altLang="en-US" sz="5400" b="0" i="0" dirty="0">
                <a:effectLst/>
                <a:latin typeface="fkGroteskNeue"/>
              </a:rPr>
              <a:t>通常用於執行各種下游任務，例如文本到圖像合成 </a:t>
            </a:r>
            <a:r>
              <a:rPr lang="en-US" altLang="zh-TW" sz="5400" b="0" i="0" dirty="0">
                <a:effectLst/>
                <a:latin typeface="fkGroteskNeue"/>
              </a:rPr>
              <a:t>(Ramesh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2021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Rombach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 err="1">
                <a:effectLst/>
                <a:latin typeface="fkGroteskNeue"/>
              </a:rPr>
              <a:t>Saharia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2022)</a:t>
            </a:r>
            <a:r>
              <a:rPr lang="zh-TW" altLang="en-US" sz="5400" b="0" i="0" dirty="0">
                <a:effectLst/>
                <a:latin typeface="fkGroteskNeue"/>
              </a:rPr>
              <a:t>、編輯 </a:t>
            </a:r>
            <a:r>
              <a:rPr lang="en-US" altLang="zh-TW" sz="5400" b="0" i="0" dirty="0">
                <a:effectLst/>
                <a:latin typeface="fkGroteskNeue"/>
              </a:rPr>
              <a:t>(Meng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Huberman-</a:t>
            </a:r>
            <a:r>
              <a:rPr lang="en-US" altLang="zh-TW" sz="5400" b="0" i="0" dirty="0" err="1">
                <a:effectLst/>
                <a:latin typeface="fkGroteskNeue"/>
              </a:rPr>
              <a:t>Spiegelglas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2024)</a:t>
            </a:r>
            <a:r>
              <a:rPr lang="zh-TW" altLang="en-US" sz="5400" b="0" i="0" dirty="0">
                <a:effectLst/>
                <a:latin typeface="fkGroteskNeue"/>
              </a:rPr>
              <a:t>、壓縮 </a:t>
            </a:r>
            <a:r>
              <a:rPr lang="en-US" altLang="zh-TW" sz="5400" b="0" i="0" dirty="0">
                <a:effectLst/>
                <a:latin typeface="fkGroteskNeue"/>
              </a:rPr>
              <a:t>(Theis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2022020K)</a:t>
            </a:r>
            <a:r>
              <a:rPr lang="zh-TW" altLang="en-US" sz="5400" b="0" i="0" dirty="0">
                <a:effectLst/>
                <a:latin typeface="fkGroteskNeue"/>
              </a:rPr>
              <a:t>；等人，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Chung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2023)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這段話的核心意思是，傳統的去噪擴散模型 </a:t>
            </a:r>
            <a:r>
              <a:rPr lang="en-US" altLang="zh-TW" sz="5400" b="0" i="0" dirty="0">
                <a:effectLst/>
                <a:latin typeface="fkGroteskNeue"/>
              </a:rPr>
              <a:t>(DDM) </a:t>
            </a:r>
            <a:r>
              <a:rPr lang="zh-TW" altLang="en-US" sz="5400" b="0" i="0" dirty="0">
                <a:effectLst/>
                <a:latin typeface="fkGroteskNeue"/>
              </a:rPr>
              <a:t>在生成圖像的過程中，每一步都從一個連續的高斯分佈中抽取噪聲，這就形成了一個理論上可以有無限多種可能性的「表示空間」</a:t>
            </a:r>
            <a:r>
              <a:rPr lang="en-US" altLang="zh-TW" sz="5400" b="0" i="0" dirty="0">
                <a:effectLst/>
                <a:latin typeface="berkeleyMono"/>
              </a:rPr>
              <a:t>1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然而，該研究認為，這種無限的表示空間其實是「高度冗餘的」，也就是說，我們並不需要無限多的選擇來有效地生成或表示自然圖像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kern="100" dirty="0">
              <a:effectLst/>
              <a:latin typeface="fkGroteskNeue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原則上，這樣一個每一步選擇極其有限的過程，其最終產生的多樣性也足以密集地覆蓋自然圖像的整個分佈</a:t>
            </a:r>
            <a:r>
              <a:rPr lang="en-US" altLang="zh-TW" sz="2800" b="0" i="0" dirty="0">
                <a:effectLst/>
                <a:latin typeface="berkeleyMono"/>
              </a:rPr>
              <a:t>1</a:t>
            </a:r>
            <a:r>
              <a:rPr lang="zh-TW" altLang="en-US" sz="2800" b="0" i="0" dirty="0">
                <a:effectLst/>
                <a:latin typeface="fkGroteskNeue"/>
              </a:rPr>
              <a:t>。</a:t>
            </a:r>
            <a:endParaRPr lang="en-US" altLang="zh-TW" sz="2800" b="0" i="0" dirty="0">
              <a:effectLst/>
              <a:latin typeface="fkGroteskNeue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換句話說，不需要無限的噪聲選擇空間，一個精心設計的、有限的（甚至是遠小於 </a:t>
            </a:r>
            <a:r>
              <a:rPr lang="en-US" altLang="zh-TW" sz="2800" b="0" dirty="0">
                <a:effectLst/>
                <a:latin typeface="KaTeX_Main"/>
              </a:rPr>
              <a:t>2100021000</a:t>
            </a:r>
            <a:r>
              <a:rPr lang="zh-TW" altLang="en-US" sz="2800" b="0" i="0" dirty="0">
                <a:effectLst/>
                <a:latin typeface="fkGroteskNeue"/>
              </a:rPr>
              <a:t> 的）噪聲選擇集合，也可能足以生成所有我們感興趣的真實圖像。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942618-AE52-17ED-B998-DD4F0E833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329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40C43-1536-75D0-A2D3-80A26982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B37342E-C079-85FE-B29D-4AA3E6BE8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CD5BD65-8D42-A6D9-C3F4-5ECD7086E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5400" b="0" i="0" dirty="0">
                <a:effectLst/>
                <a:latin typeface="fkGroteskNeue"/>
              </a:rPr>
              <a:t>去噪擴散模型 </a:t>
            </a:r>
            <a:r>
              <a:rPr lang="en-US" altLang="zh-TW" sz="5400" b="0" i="0" dirty="0">
                <a:effectLst/>
                <a:latin typeface="fkGroteskNeue"/>
              </a:rPr>
              <a:t>(DDM) (Sohl-Dickstein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2015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Ho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2020) </a:t>
            </a:r>
            <a:r>
              <a:rPr lang="zh-TW" altLang="en-US" sz="5400" b="0" i="0" dirty="0">
                <a:effectLst/>
                <a:latin typeface="fkGroteskNeue"/>
              </a:rPr>
              <a:t>已成為從複雜訊號分佈（例如自然影像）產生樣本的有效工具。因此，</a:t>
            </a:r>
            <a:r>
              <a:rPr lang="en-US" altLang="zh-TW" sz="5400" b="0" i="0" dirty="0">
                <a:effectLst/>
                <a:latin typeface="fkGroteskNeue"/>
              </a:rPr>
              <a:t>DDM </a:t>
            </a:r>
            <a:r>
              <a:rPr lang="zh-TW" altLang="en-US" sz="5400" b="0" i="0" dirty="0">
                <a:effectLst/>
                <a:latin typeface="fkGroteskNeue"/>
              </a:rPr>
              <a:t>通常用於執行各種下游任務，例如文本到圖像合成 </a:t>
            </a:r>
            <a:r>
              <a:rPr lang="en-US" altLang="zh-TW" sz="5400" b="0" i="0" dirty="0">
                <a:effectLst/>
                <a:latin typeface="fkGroteskNeue"/>
              </a:rPr>
              <a:t>(Ramesh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2021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Rombach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 err="1">
                <a:effectLst/>
                <a:latin typeface="fkGroteskNeue"/>
              </a:rPr>
              <a:t>Saharia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2022)</a:t>
            </a:r>
            <a:r>
              <a:rPr lang="zh-TW" altLang="en-US" sz="5400" b="0" i="0" dirty="0">
                <a:effectLst/>
                <a:latin typeface="fkGroteskNeue"/>
              </a:rPr>
              <a:t>、編輯 </a:t>
            </a:r>
            <a:r>
              <a:rPr lang="en-US" altLang="zh-TW" sz="5400" b="0" i="0" dirty="0">
                <a:effectLst/>
                <a:latin typeface="fkGroteskNeue"/>
              </a:rPr>
              <a:t>(Meng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Huberman-</a:t>
            </a:r>
            <a:r>
              <a:rPr lang="en-US" altLang="zh-TW" sz="5400" b="0" i="0" dirty="0" err="1">
                <a:effectLst/>
                <a:latin typeface="fkGroteskNeue"/>
              </a:rPr>
              <a:t>Spiegelglas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2024)</a:t>
            </a:r>
            <a:r>
              <a:rPr lang="zh-TW" altLang="en-US" sz="5400" b="0" i="0" dirty="0">
                <a:effectLst/>
                <a:latin typeface="fkGroteskNeue"/>
              </a:rPr>
              <a:t>、壓縮 </a:t>
            </a:r>
            <a:r>
              <a:rPr lang="en-US" altLang="zh-TW" sz="5400" b="0" i="0" dirty="0">
                <a:effectLst/>
                <a:latin typeface="fkGroteskNeue"/>
              </a:rPr>
              <a:t>(Theis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2022020K)</a:t>
            </a:r>
            <a:r>
              <a:rPr lang="zh-TW" altLang="en-US" sz="5400" b="0" i="0" dirty="0">
                <a:effectLst/>
                <a:latin typeface="fkGroteskNeue"/>
              </a:rPr>
              <a:t>；等人，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Chung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2023)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這段話的核心意思是，傳統的去噪擴散模型 </a:t>
            </a:r>
            <a:r>
              <a:rPr lang="en-US" altLang="zh-TW" sz="5400" b="0" i="0" dirty="0">
                <a:effectLst/>
                <a:latin typeface="fkGroteskNeue"/>
              </a:rPr>
              <a:t>(DDM) </a:t>
            </a:r>
            <a:r>
              <a:rPr lang="zh-TW" altLang="en-US" sz="5400" b="0" i="0" dirty="0">
                <a:effectLst/>
                <a:latin typeface="fkGroteskNeue"/>
              </a:rPr>
              <a:t>在生成圖像的過程中，每一步都從一個連續的高斯分佈中抽取噪聲，這就形成了一個理論上可以有無限多種可能性的「表示空間」</a:t>
            </a:r>
            <a:r>
              <a:rPr lang="en-US" altLang="zh-TW" sz="5400" b="0" i="0" dirty="0">
                <a:effectLst/>
                <a:latin typeface="berkeleyMono"/>
              </a:rPr>
              <a:t>1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然而，該研究認為，這種無限的表示空間其實是「高度冗餘的」，也就是說，我們並不需要無限多的選擇來有效地生成或表示自然圖像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kern="100" dirty="0">
              <a:effectLst/>
              <a:latin typeface="fkGroteskNeue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原則上，這樣一個每一步選擇極其有限的過程，其最終產生的多樣性也足以密集地覆蓋自然圖像的整個分佈</a:t>
            </a:r>
            <a:r>
              <a:rPr lang="en-US" altLang="zh-TW" sz="2800" b="0" i="0" dirty="0">
                <a:effectLst/>
                <a:latin typeface="berkeleyMono"/>
              </a:rPr>
              <a:t>1</a:t>
            </a:r>
            <a:r>
              <a:rPr lang="zh-TW" altLang="en-US" sz="2800" b="0" i="0" dirty="0">
                <a:effectLst/>
                <a:latin typeface="fkGroteskNeue"/>
              </a:rPr>
              <a:t>。</a:t>
            </a:r>
            <a:endParaRPr lang="en-US" altLang="zh-TW" sz="2800" b="0" i="0" dirty="0">
              <a:effectLst/>
              <a:latin typeface="fkGroteskNeue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換句話說，不需要無限的噪聲選擇空間，一個精心設計的、有限的（甚至是遠小於 </a:t>
            </a:r>
            <a:r>
              <a:rPr lang="en-US" altLang="zh-TW" sz="2800" b="0" dirty="0">
                <a:effectLst/>
                <a:latin typeface="KaTeX_Main"/>
              </a:rPr>
              <a:t>2100021000</a:t>
            </a:r>
            <a:r>
              <a:rPr lang="zh-TW" altLang="en-US" sz="2800" b="0" i="0" dirty="0">
                <a:effectLst/>
                <a:latin typeface="fkGroteskNeue"/>
              </a:rPr>
              <a:t> 的）噪聲選擇集合，也可能足以生成所有我們感興趣的真實圖像。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25089B-A246-D931-BCAC-20F30AFCE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064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e73ac088b1_1_11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e73ac088b1_1_11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6E86C-D2CC-84A1-6F87-4265EB935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9D668B-A2A6-5A07-1BC6-72DD63013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84D7B0-81B4-0602-5C93-AF2E6012F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7200" dirty="0"/>
              <a:t>甚麼是</a:t>
            </a:r>
            <a:r>
              <a:rPr lang="en-US" altLang="zh-TW" sz="7200" dirty="0"/>
              <a:t>image restoration</a:t>
            </a:r>
            <a:r>
              <a:rPr lang="zh-TW" altLang="en-US" sz="7200" dirty="0"/>
              <a:t>，主要是我想將被破壞的圖像進行修復，那常見的任務包含了</a:t>
            </a:r>
            <a:r>
              <a:rPr lang="en-US" altLang="zh-TW" sz="7200" dirty="0"/>
              <a:t>PIR</a:t>
            </a:r>
            <a:r>
              <a:rPr lang="zh-TW" altLang="en-US" sz="7200" dirty="0"/>
              <a:t>和</a:t>
            </a:r>
            <a:r>
              <a:rPr lang="en-US" altLang="zh-TW" sz="7200" dirty="0"/>
              <a:t>TIR</a:t>
            </a:r>
            <a:r>
              <a:rPr lang="zh-TW" altLang="en-US" sz="7200" dirty="0"/>
              <a:t>，他們分別代表了不同的意義</a:t>
            </a:r>
            <a:endParaRPr lang="en-US" altLang="zh-TW" sz="7200" dirty="0"/>
          </a:p>
          <a:p>
            <a:endParaRPr lang="en-US" altLang="zh-TW" sz="7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AF068D-37D0-BB0E-CC64-1BD1AF201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477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FAACF-DF98-8D73-757B-058B89586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CB65A0B-9EA7-D9B2-E44A-96C8585A3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1821AA-D755-D5C5-C6EB-D9268A8D8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7200" dirty="0"/>
              <a:t>為什麼是要做</a:t>
            </a:r>
            <a:endParaRPr lang="en-US" altLang="zh-TW" sz="7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6F446E-0221-5962-990D-664EE7B5B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21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409B-B289-820F-2412-23696F95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B3749DD-FA8C-681A-DA90-AD397AE12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7073061-40AC-8C10-C1FA-4B07F620C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7200" dirty="0"/>
              <a:t>為什麼是要做</a:t>
            </a:r>
            <a:endParaRPr lang="en-US" altLang="zh-TW" sz="7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9D1D61-CC7A-DB53-A73B-708F5F56E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627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7200" dirty="0"/>
              <a:t>我想要用</a:t>
            </a:r>
            <a:r>
              <a:rPr lang="en-US" altLang="zh-TW" sz="7200" dirty="0"/>
              <a:t>diffusion model</a:t>
            </a:r>
            <a:r>
              <a:rPr lang="zh-TW" altLang="en-US" sz="7200" dirty="0"/>
              <a:t>來做，那為什麼</a:t>
            </a:r>
            <a:endParaRPr lang="en-US" altLang="zh-TW" sz="7200" dirty="0"/>
          </a:p>
          <a:p>
            <a:endParaRPr lang="en-US" altLang="zh-TW" sz="7200" dirty="0"/>
          </a:p>
          <a:p>
            <a:r>
              <a:rPr lang="zh-TW" altLang="en-US" sz="7200" dirty="0"/>
              <a:t>因為</a:t>
            </a:r>
            <a:r>
              <a:rPr lang="en-US" altLang="zh-TW" sz="7200" dirty="0"/>
              <a:t>diffusion</a:t>
            </a:r>
            <a:r>
              <a:rPr lang="zh-TW" altLang="en-US" sz="7200" dirty="0"/>
              <a:t>其實他不是單純做加噪和去噪的這含意</a:t>
            </a:r>
            <a:endParaRPr lang="en-US" altLang="zh-TW" sz="7200" dirty="0"/>
          </a:p>
          <a:p>
            <a:endParaRPr lang="en-US" altLang="zh-TW" sz="7200" dirty="0"/>
          </a:p>
          <a:p>
            <a:r>
              <a:rPr lang="zh-TW" altLang="en-US" sz="7200" dirty="0"/>
              <a:t>它其實在過程中是在學如何將圖片回復到前一個狀態，這種特性跟</a:t>
            </a:r>
            <a:r>
              <a:rPr lang="en-US" altLang="zh-TW" sz="7200" dirty="0"/>
              <a:t>image restoration</a:t>
            </a:r>
            <a:r>
              <a:rPr lang="zh-TW" altLang="en-US" sz="7200" dirty="0"/>
              <a:t>非常相似</a:t>
            </a:r>
            <a:endParaRPr lang="en-US" altLang="zh-TW" sz="7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0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5400" b="0" i="0" dirty="0">
                <a:effectLst/>
                <a:latin typeface="fkGroteskNeue"/>
              </a:rPr>
              <a:t>去噪擴散模型 </a:t>
            </a:r>
            <a:r>
              <a:rPr lang="en-US" altLang="zh-TW" sz="5400" b="0" i="0" dirty="0">
                <a:effectLst/>
                <a:latin typeface="fkGroteskNeue"/>
              </a:rPr>
              <a:t>(DDM) (Sohl-Dickstein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2015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Ho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2020) </a:t>
            </a:r>
            <a:r>
              <a:rPr lang="zh-TW" altLang="en-US" sz="5400" b="0" i="0" dirty="0">
                <a:effectLst/>
                <a:latin typeface="fkGroteskNeue"/>
              </a:rPr>
              <a:t>已成為從複雜訊號分佈（例如自然影像）產生樣本的有效工具。因此，</a:t>
            </a:r>
            <a:r>
              <a:rPr lang="en-US" altLang="zh-TW" sz="5400" b="0" i="0" dirty="0">
                <a:effectLst/>
                <a:latin typeface="fkGroteskNeue"/>
              </a:rPr>
              <a:t>DDM </a:t>
            </a:r>
            <a:r>
              <a:rPr lang="zh-TW" altLang="en-US" sz="5400" b="0" i="0" dirty="0">
                <a:effectLst/>
                <a:latin typeface="fkGroteskNeue"/>
              </a:rPr>
              <a:t>通常用於執行各種下游任務，例如文本到圖像合成 </a:t>
            </a:r>
            <a:r>
              <a:rPr lang="en-US" altLang="zh-TW" sz="5400" b="0" i="0" dirty="0">
                <a:effectLst/>
                <a:latin typeface="fkGroteskNeue"/>
              </a:rPr>
              <a:t>(Ramesh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2021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Rombach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 err="1">
                <a:effectLst/>
                <a:latin typeface="fkGroteskNeue"/>
              </a:rPr>
              <a:t>Saharia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2022)</a:t>
            </a:r>
            <a:r>
              <a:rPr lang="zh-TW" altLang="en-US" sz="5400" b="0" i="0" dirty="0">
                <a:effectLst/>
                <a:latin typeface="fkGroteskNeue"/>
              </a:rPr>
              <a:t>、編輯 </a:t>
            </a:r>
            <a:r>
              <a:rPr lang="en-US" altLang="zh-TW" sz="5400" b="0" i="0" dirty="0">
                <a:effectLst/>
                <a:latin typeface="fkGroteskNeue"/>
              </a:rPr>
              <a:t>(Meng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Huberman-</a:t>
            </a:r>
            <a:r>
              <a:rPr lang="en-US" altLang="zh-TW" sz="5400" b="0" i="0" dirty="0" err="1">
                <a:effectLst/>
                <a:latin typeface="fkGroteskNeue"/>
              </a:rPr>
              <a:t>Spiegelglas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2024)</a:t>
            </a:r>
            <a:r>
              <a:rPr lang="zh-TW" altLang="en-US" sz="5400" b="0" i="0" dirty="0">
                <a:effectLst/>
                <a:latin typeface="fkGroteskNeue"/>
              </a:rPr>
              <a:t>、壓縮 </a:t>
            </a:r>
            <a:r>
              <a:rPr lang="en-US" altLang="zh-TW" sz="5400" b="0" i="0" dirty="0">
                <a:effectLst/>
                <a:latin typeface="fkGroteskNeue"/>
              </a:rPr>
              <a:t>(Theis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2022020K)</a:t>
            </a:r>
            <a:r>
              <a:rPr lang="zh-TW" altLang="en-US" sz="5400" b="0" i="0" dirty="0">
                <a:effectLst/>
                <a:latin typeface="fkGroteskNeue"/>
              </a:rPr>
              <a:t>；等人，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Chung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2023)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這段話的核心意思是，傳統的去噪擴散模型 </a:t>
            </a:r>
            <a:r>
              <a:rPr lang="en-US" altLang="zh-TW" sz="5400" b="0" i="0" dirty="0">
                <a:effectLst/>
                <a:latin typeface="fkGroteskNeue"/>
              </a:rPr>
              <a:t>(DDM) </a:t>
            </a:r>
            <a:r>
              <a:rPr lang="zh-TW" altLang="en-US" sz="5400" b="0" i="0" dirty="0">
                <a:effectLst/>
                <a:latin typeface="fkGroteskNeue"/>
              </a:rPr>
              <a:t>在生成圖像的過程中，每一步都從一個連續的高斯分佈中抽取噪聲，這就形成了一個理論上可以有無限多種可能性的「表示空間」</a:t>
            </a:r>
            <a:r>
              <a:rPr lang="en-US" altLang="zh-TW" sz="5400" b="0" i="0" dirty="0">
                <a:effectLst/>
                <a:latin typeface="berkeleyMono"/>
              </a:rPr>
              <a:t>1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然而，該研究認為，這種無限的表示空間其實是「高度冗餘的」，也就是說，我們並不需要無限多的選擇來有效地生成或表示自然圖像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kern="100" dirty="0">
              <a:effectLst/>
              <a:latin typeface="fkGroteskNeue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原則上，這樣一個每一步選擇極其有限的過程，其最終產生的多樣性也足以密集地覆蓋自然圖像的整個分佈</a:t>
            </a:r>
            <a:r>
              <a:rPr lang="en-US" altLang="zh-TW" sz="2800" b="0" i="0" dirty="0">
                <a:effectLst/>
                <a:latin typeface="berkeleyMono"/>
              </a:rPr>
              <a:t>1</a:t>
            </a:r>
            <a:r>
              <a:rPr lang="zh-TW" altLang="en-US" sz="2800" b="0" i="0" dirty="0">
                <a:effectLst/>
                <a:latin typeface="fkGroteskNeue"/>
              </a:rPr>
              <a:t>。</a:t>
            </a:r>
            <a:endParaRPr lang="en-US" altLang="zh-TW" sz="2800" b="0" i="0" dirty="0">
              <a:effectLst/>
              <a:latin typeface="fkGroteskNeue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換句話說，不需要無限的噪聲選擇空間，一個精心設計的、有限的（甚至是遠小於 </a:t>
            </a:r>
            <a:r>
              <a:rPr lang="en-US" altLang="zh-TW" sz="2800" b="0" dirty="0">
                <a:effectLst/>
                <a:latin typeface="KaTeX_Main"/>
              </a:rPr>
              <a:t>2100021000</a:t>
            </a:r>
            <a:r>
              <a:rPr lang="zh-TW" altLang="en-US" sz="2800" b="0" i="0" dirty="0">
                <a:effectLst/>
                <a:latin typeface="fkGroteskNeue"/>
              </a:rPr>
              <a:t> 的）噪聲選擇集合，也可能足以生成所有我們感興趣的真實圖像。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58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2D01-6920-9BDB-384E-EE1CAA2A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EDD5BC3-DB26-06A9-AC76-15B14729A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BCBED29-EA94-0418-1DE3-FF36BF8B7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5400" b="0" i="0" dirty="0">
                <a:effectLst/>
                <a:latin typeface="fkGroteskNeue"/>
              </a:rPr>
              <a:t>去噪擴散模型 </a:t>
            </a:r>
            <a:r>
              <a:rPr lang="en-US" altLang="zh-TW" sz="5400" b="0" i="0" dirty="0">
                <a:effectLst/>
                <a:latin typeface="fkGroteskNeue"/>
              </a:rPr>
              <a:t>(DDM) (Sohl-Dickstein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2015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Ho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2020) </a:t>
            </a:r>
            <a:r>
              <a:rPr lang="zh-TW" altLang="en-US" sz="5400" b="0" i="0" dirty="0">
                <a:effectLst/>
                <a:latin typeface="fkGroteskNeue"/>
              </a:rPr>
              <a:t>已成為從複雜訊號分佈（例如自然影像）產生樣本的有效工具。因此，</a:t>
            </a:r>
            <a:r>
              <a:rPr lang="en-US" altLang="zh-TW" sz="5400" b="0" i="0" dirty="0">
                <a:effectLst/>
                <a:latin typeface="fkGroteskNeue"/>
              </a:rPr>
              <a:t>DDM </a:t>
            </a:r>
            <a:r>
              <a:rPr lang="zh-TW" altLang="en-US" sz="5400" b="0" i="0" dirty="0">
                <a:effectLst/>
                <a:latin typeface="fkGroteskNeue"/>
              </a:rPr>
              <a:t>通常用於執行各種下游任務，例如文本到圖像合成 </a:t>
            </a:r>
            <a:r>
              <a:rPr lang="en-US" altLang="zh-TW" sz="5400" b="0" i="0" dirty="0">
                <a:effectLst/>
                <a:latin typeface="fkGroteskNeue"/>
              </a:rPr>
              <a:t>(Ramesh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2021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Rombach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 err="1">
                <a:effectLst/>
                <a:latin typeface="fkGroteskNeue"/>
              </a:rPr>
              <a:t>Saharia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2022)</a:t>
            </a:r>
            <a:r>
              <a:rPr lang="zh-TW" altLang="en-US" sz="5400" b="0" i="0" dirty="0">
                <a:effectLst/>
                <a:latin typeface="fkGroteskNeue"/>
              </a:rPr>
              <a:t>、編輯 </a:t>
            </a:r>
            <a:r>
              <a:rPr lang="en-US" altLang="zh-TW" sz="5400" b="0" i="0" dirty="0">
                <a:effectLst/>
                <a:latin typeface="fkGroteskNeue"/>
              </a:rPr>
              <a:t>(Meng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Huberman-</a:t>
            </a:r>
            <a:r>
              <a:rPr lang="en-US" altLang="zh-TW" sz="5400" b="0" i="0" dirty="0" err="1">
                <a:effectLst/>
                <a:latin typeface="fkGroteskNeue"/>
              </a:rPr>
              <a:t>Spiegelglas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2024)</a:t>
            </a:r>
            <a:r>
              <a:rPr lang="zh-TW" altLang="en-US" sz="5400" b="0" i="0" dirty="0">
                <a:effectLst/>
                <a:latin typeface="fkGroteskNeue"/>
              </a:rPr>
              <a:t>、壓縮 </a:t>
            </a:r>
            <a:r>
              <a:rPr lang="en-US" altLang="zh-TW" sz="5400" b="0" i="0" dirty="0">
                <a:effectLst/>
                <a:latin typeface="fkGroteskNeue"/>
              </a:rPr>
              <a:t>(Theis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2022020K)</a:t>
            </a:r>
            <a:r>
              <a:rPr lang="zh-TW" altLang="en-US" sz="5400" b="0" i="0" dirty="0">
                <a:effectLst/>
                <a:latin typeface="fkGroteskNeue"/>
              </a:rPr>
              <a:t>；等人，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Chung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2023)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這段話的核心意思是，傳統的去噪擴散模型 </a:t>
            </a:r>
            <a:r>
              <a:rPr lang="en-US" altLang="zh-TW" sz="5400" b="0" i="0" dirty="0">
                <a:effectLst/>
                <a:latin typeface="fkGroteskNeue"/>
              </a:rPr>
              <a:t>(DDM) </a:t>
            </a:r>
            <a:r>
              <a:rPr lang="zh-TW" altLang="en-US" sz="5400" b="0" i="0" dirty="0">
                <a:effectLst/>
                <a:latin typeface="fkGroteskNeue"/>
              </a:rPr>
              <a:t>在生成圖像的過程中，每一步都從一個連續的高斯分佈中抽取噪聲，這就形成了一個理論上可以有無限多種可能性的「表示空間」</a:t>
            </a:r>
            <a:r>
              <a:rPr lang="en-US" altLang="zh-TW" sz="5400" b="0" i="0" dirty="0">
                <a:effectLst/>
                <a:latin typeface="berkeleyMono"/>
              </a:rPr>
              <a:t>1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然而，該研究認為，這種無限的表示空間其實是「高度冗餘的」，也就是說，我們並不需要無限多的選擇來有效地生成或表示自然圖像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kern="100" dirty="0">
              <a:effectLst/>
              <a:latin typeface="fkGroteskNeue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原則上，這樣一個每一步選擇極其有限的過程，其最終產生的多樣性也足以密集地覆蓋自然圖像的整個分佈</a:t>
            </a:r>
            <a:r>
              <a:rPr lang="en-US" altLang="zh-TW" sz="2800" b="0" i="0" dirty="0">
                <a:effectLst/>
                <a:latin typeface="berkeleyMono"/>
              </a:rPr>
              <a:t>1</a:t>
            </a:r>
            <a:r>
              <a:rPr lang="zh-TW" altLang="en-US" sz="2800" b="0" i="0" dirty="0">
                <a:effectLst/>
                <a:latin typeface="fkGroteskNeue"/>
              </a:rPr>
              <a:t>。</a:t>
            </a:r>
            <a:endParaRPr lang="en-US" altLang="zh-TW" sz="2800" b="0" i="0" dirty="0">
              <a:effectLst/>
              <a:latin typeface="fkGroteskNeue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換句話說，不需要無限的噪聲選擇空間，一個精心設計的、有限的（甚至是遠小於 </a:t>
            </a:r>
            <a:r>
              <a:rPr lang="en-US" altLang="zh-TW" sz="2800" b="0" dirty="0">
                <a:effectLst/>
                <a:latin typeface="KaTeX_Main"/>
              </a:rPr>
              <a:t>2100021000</a:t>
            </a:r>
            <a:r>
              <a:rPr lang="zh-TW" altLang="en-US" sz="2800" b="0" i="0" dirty="0">
                <a:effectLst/>
                <a:latin typeface="fkGroteskNeue"/>
              </a:rPr>
              <a:t> 的）噪聲選擇集合，也可能足以生成所有我們感興趣的真實圖像。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BF9CEE-5A22-A6DE-C82D-76F61B27D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019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5BD29-8109-2FDA-A5C0-23A8C61D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9EE205E-8759-C93A-9A37-9114D75CB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CDD01DE-8947-8275-886E-3B34F556B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5400" b="0" i="0" dirty="0">
                <a:effectLst/>
                <a:latin typeface="fkGroteskNeue"/>
              </a:rPr>
              <a:t>去噪擴散模型 </a:t>
            </a:r>
            <a:r>
              <a:rPr lang="en-US" altLang="zh-TW" sz="5400" b="0" i="0" dirty="0">
                <a:effectLst/>
                <a:latin typeface="fkGroteskNeue"/>
              </a:rPr>
              <a:t>(DDM) (Sohl-Dickstein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2015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Ho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2020) </a:t>
            </a:r>
            <a:r>
              <a:rPr lang="zh-TW" altLang="en-US" sz="5400" b="0" i="0" dirty="0">
                <a:effectLst/>
                <a:latin typeface="fkGroteskNeue"/>
              </a:rPr>
              <a:t>已成為從複雜訊號分佈（例如自然影像）產生樣本的有效工具。因此，</a:t>
            </a:r>
            <a:r>
              <a:rPr lang="en-US" altLang="zh-TW" sz="5400" b="0" i="0" dirty="0">
                <a:effectLst/>
                <a:latin typeface="fkGroteskNeue"/>
              </a:rPr>
              <a:t>DDM </a:t>
            </a:r>
            <a:r>
              <a:rPr lang="zh-TW" altLang="en-US" sz="5400" b="0" i="0" dirty="0">
                <a:effectLst/>
                <a:latin typeface="fkGroteskNeue"/>
              </a:rPr>
              <a:t>通常用於執行各種下游任務，例如文本到圖像合成 </a:t>
            </a:r>
            <a:r>
              <a:rPr lang="en-US" altLang="zh-TW" sz="5400" b="0" i="0" dirty="0">
                <a:effectLst/>
                <a:latin typeface="fkGroteskNeue"/>
              </a:rPr>
              <a:t>(Ramesh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2021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Rombach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 err="1">
                <a:effectLst/>
                <a:latin typeface="fkGroteskNeue"/>
              </a:rPr>
              <a:t>Saharia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2022)</a:t>
            </a:r>
            <a:r>
              <a:rPr lang="zh-TW" altLang="en-US" sz="5400" b="0" i="0" dirty="0">
                <a:effectLst/>
                <a:latin typeface="fkGroteskNeue"/>
              </a:rPr>
              <a:t>、編輯 </a:t>
            </a:r>
            <a:r>
              <a:rPr lang="en-US" altLang="zh-TW" sz="5400" b="0" i="0" dirty="0">
                <a:effectLst/>
                <a:latin typeface="fkGroteskNeue"/>
              </a:rPr>
              <a:t>(Meng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Huberman-</a:t>
            </a:r>
            <a:r>
              <a:rPr lang="en-US" altLang="zh-TW" sz="5400" b="0" i="0" dirty="0" err="1">
                <a:effectLst/>
                <a:latin typeface="fkGroteskNeue"/>
              </a:rPr>
              <a:t>Spiegelglas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2024)</a:t>
            </a:r>
            <a:r>
              <a:rPr lang="zh-TW" altLang="en-US" sz="5400" b="0" i="0" dirty="0">
                <a:effectLst/>
                <a:latin typeface="fkGroteskNeue"/>
              </a:rPr>
              <a:t>、壓縮 </a:t>
            </a:r>
            <a:r>
              <a:rPr lang="en-US" altLang="zh-TW" sz="5400" b="0" i="0" dirty="0">
                <a:effectLst/>
                <a:latin typeface="fkGroteskNeue"/>
              </a:rPr>
              <a:t>(Theis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2022020K)</a:t>
            </a:r>
            <a:r>
              <a:rPr lang="zh-TW" altLang="en-US" sz="5400" b="0" i="0" dirty="0">
                <a:effectLst/>
                <a:latin typeface="fkGroteskNeue"/>
              </a:rPr>
              <a:t>；等人，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Chung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2023)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這段話的核心意思是，傳統的去噪擴散模型 </a:t>
            </a:r>
            <a:r>
              <a:rPr lang="en-US" altLang="zh-TW" sz="5400" b="0" i="0" dirty="0">
                <a:effectLst/>
                <a:latin typeface="fkGroteskNeue"/>
              </a:rPr>
              <a:t>(DDM) </a:t>
            </a:r>
            <a:r>
              <a:rPr lang="zh-TW" altLang="en-US" sz="5400" b="0" i="0" dirty="0">
                <a:effectLst/>
                <a:latin typeface="fkGroteskNeue"/>
              </a:rPr>
              <a:t>在生成圖像的過程中，每一步都從一個連續的高斯分佈中抽取噪聲，這就形成了一個理論上可以有無限多種可能性的「表示空間」</a:t>
            </a:r>
            <a:r>
              <a:rPr lang="en-US" altLang="zh-TW" sz="5400" b="0" i="0" dirty="0">
                <a:effectLst/>
                <a:latin typeface="berkeleyMono"/>
              </a:rPr>
              <a:t>1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然而，該研究認為，這種無限的表示空間其實是「高度冗餘的」，也就是說，我們並不需要無限多的選擇來有效地生成或表示自然圖像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kern="100" dirty="0">
              <a:effectLst/>
              <a:latin typeface="fkGroteskNeue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原則上，這樣一個每一步選擇極其有限的過程，其最終產生的多樣性也足以密集地覆蓋自然圖像的整個分佈</a:t>
            </a:r>
            <a:r>
              <a:rPr lang="en-US" altLang="zh-TW" sz="2800" b="0" i="0" dirty="0">
                <a:effectLst/>
                <a:latin typeface="berkeleyMono"/>
              </a:rPr>
              <a:t>1</a:t>
            </a:r>
            <a:r>
              <a:rPr lang="zh-TW" altLang="en-US" sz="2800" b="0" i="0" dirty="0">
                <a:effectLst/>
                <a:latin typeface="fkGroteskNeue"/>
              </a:rPr>
              <a:t>。</a:t>
            </a:r>
            <a:endParaRPr lang="en-US" altLang="zh-TW" sz="2800" b="0" i="0" dirty="0">
              <a:effectLst/>
              <a:latin typeface="fkGroteskNeue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換句話說，不需要無限的噪聲選擇空間，一個精心設計的、有限的（甚至是遠小於 </a:t>
            </a:r>
            <a:r>
              <a:rPr lang="en-US" altLang="zh-TW" sz="2800" b="0" dirty="0">
                <a:effectLst/>
                <a:latin typeface="KaTeX_Main"/>
              </a:rPr>
              <a:t>2100021000</a:t>
            </a:r>
            <a:r>
              <a:rPr lang="zh-TW" altLang="en-US" sz="2800" b="0" i="0" dirty="0">
                <a:effectLst/>
                <a:latin typeface="fkGroteskNeue"/>
              </a:rPr>
              <a:t> 的）噪聲選擇集合，也可能足以生成所有我們感興趣的真實圖像。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AEAB46-032F-C315-06F3-6B72C7E4D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984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9DD9-F4C9-C196-2A3D-24CA4E9C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D50E02F-C7D1-F865-478C-B3C8ECD05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60D081E-9AD4-1228-A0B8-0BC23AC57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5400" b="0" i="0" dirty="0">
                <a:effectLst/>
                <a:latin typeface="fkGroteskNeue"/>
              </a:rPr>
              <a:t>去噪擴散模型 </a:t>
            </a:r>
            <a:r>
              <a:rPr lang="en-US" altLang="zh-TW" sz="5400" b="0" i="0" dirty="0">
                <a:effectLst/>
                <a:latin typeface="fkGroteskNeue"/>
              </a:rPr>
              <a:t>(DDM) (Sohl-Dickstein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2015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Ho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2020) </a:t>
            </a:r>
            <a:r>
              <a:rPr lang="zh-TW" altLang="en-US" sz="5400" b="0" i="0" dirty="0">
                <a:effectLst/>
                <a:latin typeface="fkGroteskNeue"/>
              </a:rPr>
              <a:t>已成為從複雜訊號分佈（例如自然影像）產生樣本的有效工具。因此，</a:t>
            </a:r>
            <a:r>
              <a:rPr lang="en-US" altLang="zh-TW" sz="5400" b="0" i="0" dirty="0">
                <a:effectLst/>
                <a:latin typeface="fkGroteskNeue"/>
              </a:rPr>
              <a:t>DDM </a:t>
            </a:r>
            <a:r>
              <a:rPr lang="zh-TW" altLang="en-US" sz="5400" b="0" i="0" dirty="0">
                <a:effectLst/>
                <a:latin typeface="fkGroteskNeue"/>
              </a:rPr>
              <a:t>通常用於執行各種下游任務，例如文本到圖像合成 </a:t>
            </a:r>
            <a:r>
              <a:rPr lang="en-US" altLang="zh-TW" sz="5400" b="0" i="0" dirty="0">
                <a:effectLst/>
                <a:latin typeface="fkGroteskNeue"/>
              </a:rPr>
              <a:t>(Ramesh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2021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Rombach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 err="1">
                <a:effectLst/>
                <a:latin typeface="fkGroteskNeue"/>
              </a:rPr>
              <a:t>Saharia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2022)</a:t>
            </a:r>
            <a:r>
              <a:rPr lang="zh-TW" altLang="en-US" sz="5400" b="0" i="0" dirty="0">
                <a:effectLst/>
                <a:latin typeface="fkGroteskNeue"/>
              </a:rPr>
              <a:t>、編輯 </a:t>
            </a:r>
            <a:r>
              <a:rPr lang="en-US" altLang="zh-TW" sz="5400" b="0" i="0" dirty="0">
                <a:effectLst/>
                <a:latin typeface="fkGroteskNeue"/>
              </a:rPr>
              <a:t>(Meng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Huberman-</a:t>
            </a:r>
            <a:r>
              <a:rPr lang="en-US" altLang="zh-TW" sz="5400" b="0" i="0" dirty="0" err="1">
                <a:effectLst/>
                <a:latin typeface="fkGroteskNeue"/>
              </a:rPr>
              <a:t>Spiegelglas</a:t>
            </a:r>
            <a:r>
              <a:rPr lang="en-US" altLang="zh-TW" sz="5400" b="0" i="0" dirty="0">
                <a:effectLst/>
                <a:latin typeface="fkGroteskNeue"/>
              </a:rPr>
              <a:t>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2024)</a:t>
            </a:r>
            <a:r>
              <a:rPr lang="zh-TW" altLang="en-US" sz="5400" b="0" i="0" dirty="0">
                <a:effectLst/>
                <a:latin typeface="fkGroteskNeue"/>
              </a:rPr>
              <a:t>、壓縮 </a:t>
            </a:r>
            <a:r>
              <a:rPr lang="en-US" altLang="zh-TW" sz="5400" b="0" i="0" dirty="0">
                <a:effectLst/>
                <a:latin typeface="fkGroteskNeue"/>
              </a:rPr>
              <a:t>(Theis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2022020K)</a:t>
            </a:r>
            <a:r>
              <a:rPr lang="zh-TW" altLang="en-US" sz="5400" b="0" i="0" dirty="0">
                <a:effectLst/>
                <a:latin typeface="fkGroteskNeue"/>
              </a:rPr>
              <a:t>；等人，</a:t>
            </a:r>
            <a:r>
              <a:rPr lang="en-US" altLang="zh-TW" sz="5400" b="0" i="0" dirty="0">
                <a:effectLst/>
                <a:latin typeface="fkGroteskNeue"/>
              </a:rPr>
              <a:t>2022</a:t>
            </a:r>
            <a:r>
              <a:rPr lang="zh-TW" altLang="en-US" sz="5400" b="0" i="0" dirty="0">
                <a:effectLst/>
                <a:latin typeface="fkGroteskNeue"/>
              </a:rPr>
              <a:t>；</a:t>
            </a:r>
            <a:r>
              <a:rPr lang="en-US" altLang="zh-TW" sz="5400" b="0" i="0" dirty="0">
                <a:effectLst/>
                <a:latin typeface="fkGroteskNeue"/>
              </a:rPr>
              <a:t>Chung </a:t>
            </a:r>
            <a:r>
              <a:rPr lang="zh-TW" altLang="en-US" sz="5400" b="0" i="0" dirty="0">
                <a:effectLst/>
                <a:latin typeface="fkGroteskNeue"/>
              </a:rPr>
              <a:t>等人，</a:t>
            </a:r>
            <a:r>
              <a:rPr lang="en-US" altLang="zh-TW" sz="5400" b="0" i="0" dirty="0">
                <a:effectLst/>
                <a:latin typeface="fkGroteskNeue"/>
              </a:rPr>
              <a:t>2023)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這段話的核心意思是，傳統的去噪擴散模型 </a:t>
            </a:r>
            <a:r>
              <a:rPr lang="en-US" altLang="zh-TW" sz="5400" b="0" i="0" dirty="0">
                <a:effectLst/>
                <a:latin typeface="fkGroteskNeue"/>
              </a:rPr>
              <a:t>(DDM) </a:t>
            </a:r>
            <a:r>
              <a:rPr lang="zh-TW" altLang="en-US" sz="5400" b="0" i="0" dirty="0">
                <a:effectLst/>
                <a:latin typeface="fkGroteskNeue"/>
              </a:rPr>
              <a:t>在生成圖像的過程中，每一步都從一個連續的高斯分佈中抽取噪聲，這就形成了一個理論上可以有無限多種可能性的「表示空間」</a:t>
            </a:r>
            <a:r>
              <a:rPr lang="en-US" altLang="zh-TW" sz="5400" b="0" i="0" dirty="0">
                <a:effectLst/>
                <a:latin typeface="berkeleyMono"/>
              </a:rPr>
              <a:t>1</a:t>
            </a:r>
            <a:r>
              <a:rPr lang="zh-TW" altLang="en-US" sz="5400" b="0" i="0" dirty="0">
                <a:effectLst/>
                <a:latin typeface="fkGroteskNeue"/>
              </a:rPr>
              <a:t>。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r>
              <a:rPr lang="zh-TW" altLang="en-US" sz="5400" b="0" i="0" dirty="0">
                <a:effectLst/>
                <a:latin typeface="fkGroteskNeue"/>
              </a:rPr>
              <a:t>然而，該研究認為，這種無限的表示空間其實是「高度冗餘的」，也就是說，我們並不需要無限多的選擇來有效地生成或表示自然圖像</a:t>
            </a:r>
            <a:endParaRPr lang="en-US" altLang="zh-TW" sz="5400" b="0" i="0" dirty="0">
              <a:effectLst/>
              <a:latin typeface="fkGroteskNeue"/>
            </a:endParaRPr>
          </a:p>
          <a:p>
            <a:pPr algn="just"/>
            <a:endParaRPr lang="en-US" altLang="zh-TW" sz="5400" b="0" i="0" kern="100" dirty="0">
              <a:effectLst/>
              <a:latin typeface="fkGroteskNeue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原則上，這樣一個每一步選擇極其有限的過程，其最終產生的多樣性也足以密集地覆蓋自然圖像的整個分佈</a:t>
            </a:r>
            <a:r>
              <a:rPr lang="en-US" altLang="zh-TW" sz="2800" b="0" i="0" dirty="0">
                <a:effectLst/>
                <a:latin typeface="berkeleyMono"/>
              </a:rPr>
              <a:t>1</a:t>
            </a:r>
            <a:r>
              <a:rPr lang="zh-TW" altLang="en-US" sz="2800" b="0" i="0" dirty="0">
                <a:effectLst/>
                <a:latin typeface="fkGroteskNeue"/>
              </a:rPr>
              <a:t>。</a:t>
            </a:r>
            <a:endParaRPr lang="en-US" altLang="zh-TW" sz="2800" b="0" i="0" dirty="0">
              <a:effectLst/>
              <a:latin typeface="fkGroteskNeue"/>
            </a:endParaRPr>
          </a:p>
          <a:p>
            <a:pPr algn="just"/>
            <a:r>
              <a:rPr lang="zh-TW" altLang="en-US" sz="2800" b="0" i="0" dirty="0">
                <a:effectLst/>
                <a:latin typeface="fkGroteskNeue"/>
              </a:rPr>
              <a:t>換句話說，不需要無限的噪聲選擇空間，一個精心設計的、有限的（甚至是遠小於 </a:t>
            </a:r>
            <a:r>
              <a:rPr lang="en-US" altLang="zh-TW" sz="2800" b="0" dirty="0">
                <a:effectLst/>
                <a:latin typeface="KaTeX_Main"/>
              </a:rPr>
              <a:t>2100021000</a:t>
            </a:r>
            <a:r>
              <a:rPr lang="zh-TW" altLang="en-US" sz="2800" b="0" i="0" dirty="0">
                <a:effectLst/>
                <a:latin typeface="fkGroteskNeue"/>
              </a:rPr>
              <a:t> 的）噪聲選擇集合，也可能足以生成所有我們感興趣的真實圖像。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A88709-6E5C-F5D7-5F33-2BE5D4400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5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ED8A-A43F-47FE-8FCE-C8217362532F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38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38B-B279-4134-8A8C-5F4F4DD2AE3F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40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564F1-7D79-457F-A066-5CA30205EE74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16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0"/>
          <p:cNvSpPr txBox="1">
            <a:spLocks noGrp="1"/>
          </p:cNvSpPr>
          <p:nvPr>
            <p:ph type="ctrTitle"/>
          </p:nvPr>
        </p:nvSpPr>
        <p:spPr>
          <a:xfrm>
            <a:off x="950967" y="1219200"/>
            <a:ext cx="30752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55" name="Google Shape;855;p30"/>
          <p:cNvSpPr txBox="1">
            <a:spLocks noGrp="1"/>
          </p:cNvSpPr>
          <p:nvPr>
            <p:ph type="subTitle" idx="1"/>
          </p:nvPr>
        </p:nvSpPr>
        <p:spPr>
          <a:xfrm>
            <a:off x="950967" y="2147967"/>
            <a:ext cx="5988400" cy="1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30"/>
          <p:cNvSpPr txBox="1"/>
          <p:nvPr/>
        </p:nvSpPr>
        <p:spPr>
          <a:xfrm>
            <a:off x="950967" y="5501367"/>
            <a:ext cx="410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Jaldi"/>
                <a:ea typeface="Jaldi"/>
                <a:cs typeface="Jaldi"/>
                <a:sym typeface="Jald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,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Jaldi"/>
                <a:ea typeface="Jaldi"/>
                <a:cs typeface="Jaldi"/>
                <a:sym typeface="Jal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 </a:t>
            </a:r>
            <a:endParaRPr sz="16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grpSp>
        <p:nvGrpSpPr>
          <p:cNvPr id="857" name="Google Shape;857;p30"/>
          <p:cNvGrpSpPr/>
          <p:nvPr/>
        </p:nvGrpSpPr>
        <p:grpSpPr>
          <a:xfrm>
            <a:off x="10184446" y="4571780"/>
            <a:ext cx="881796" cy="2280101"/>
            <a:chOff x="4947609" y="2834935"/>
            <a:chExt cx="661347" cy="1710076"/>
          </a:xfrm>
        </p:grpSpPr>
        <p:sp>
          <p:nvSpPr>
            <p:cNvPr id="858" name="Google Shape;858;p30"/>
            <p:cNvSpPr/>
            <p:nvPr/>
          </p:nvSpPr>
          <p:spPr>
            <a:xfrm>
              <a:off x="4947609" y="2834935"/>
              <a:ext cx="661347" cy="1249496"/>
            </a:xfrm>
            <a:custGeom>
              <a:avLst/>
              <a:gdLst/>
              <a:ahLst/>
              <a:cxnLst/>
              <a:rect l="l" t="t" r="r" b="b"/>
              <a:pathLst>
                <a:path w="17022" h="32160" extrusionOk="0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91288" y="3111315"/>
              <a:ext cx="39" cy="1433696"/>
            </a:xfrm>
            <a:custGeom>
              <a:avLst/>
              <a:gdLst/>
              <a:ahLst/>
              <a:cxnLst/>
              <a:rect l="l" t="t" r="r" b="b"/>
              <a:pathLst>
                <a:path w="1" h="36901" fill="none" extrusionOk="0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294824" y="3209348"/>
              <a:ext cx="116946" cy="114576"/>
            </a:xfrm>
            <a:custGeom>
              <a:avLst/>
              <a:gdLst/>
              <a:ahLst/>
              <a:cxnLst/>
              <a:rect l="l" t="t" r="r" b="b"/>
              <a:pathLst>
                <a:path w="3010" h="2949" fill="none" extrusionOk="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294824" y="3632135"/>
              <a:ext cx="116946" cy="116946"/>
            </a:xfrm>
            <a:custGeom>
              <a:avLst/>
              <a:gdLst/>
              <a:ahLst/>
              <a:cxnLst/>
              <a:rect l="l" t="t" r="r" b="b"/>
              <a:pathLst>
                <a:path w="3010" h="3010" fill="none" extrusionOk="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136564" y="3399468"/>
              <a:ext cx="153545" cy="153584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63" name="Google Shape;863;p30"/>
          <p:cNvGrpSpPr/>
          <p:nvPr/>
        </p:nvGrpSpPr>
        <p:grpSpPr>
          <a:xfrm>
            <a:off x="10711952" y="3600238"/>
            <a:ext cx="1256593" cy="3251633"/>
            <a:chOff x="5343238" y="2048382"/>
            <a:chExt cx="942445" cy="2438725"/>
          </a:xfrm>
        </p:grpSpPr>
        <p:sp>
          <p:nvSpPr>
            <p:cNvPr id="864" name="Google Shape;864;p30"/>
            <p:cNvSpPr/>
            <p:nvPr/>
          </p:nvSpPr>
          <p:spPr>
            <a:xfrm>
              <a:off x="5343238" y="2048382"/>
              <a:ext cx="942445" cy="1783252"/>
            </a:xfrm>
            <a:custGeom>
              <a:avLst/>
              <a:gdLst/>
              <a:ahLst/>
              <a:cxnLst/>
              <a:rect l="l" t="t" r="r" b="b"/>
              <a:pathLst>
                <a:path w="24257" h="45898" extrusionOk="0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832199" y="2441639"/>
              <a:ext cx="39" cy="2045468"/>
            </a:xfrm>
            <a:custGeom>
              <a:avLst/>
              <a:gdLst/>
              <a:ahLst/>
              <a:cxnLst/>
              <a:rect l="l" t="t" r="r" b="b"/>
              <a:pathLst>
                <a:path w="1" h="52647" fill="none" extrusionOk="0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5836939" y="2579849"/>
              <a:ext cx="166522" cy="165356"/>
            </a:xfrm>
            <a:custGeom>
              <a:avLst/>
              <a:gdLst/>
              <a:ahLst/>
              <a:cxnLst/>
              <a:rect l="l" t="t" r="r" b="b"/>
              <a:pathLst>
                <a:path w="4286" h="4256" fill="none" extrusionOk="0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5836939" y="3184519"/>
              <a:ext cx="166522" cy="166561"/>
            </a:xfrm>
            <a:custGeom>
              <a:avLst/>
              <a:gdLst/>
              <a:ahLst/>
              <a:cxnLst/>
              <a:rect l="l" t="t" r="r" b="b"/>
              <a:pathLst>
                <a:path w="4286" h="4287" fill="none" extrusionOk="0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5610177" y="2851488"/>
              <a:ext cx="218506" cy="219672"/>
            </a:xfrm>
            <a:custGeom>
              <a:avLst/>
              <a:gdLst/>
              <a:ahLst/>
              <a:cxnLst/>
              <a:rect l="l" t="t" r="r" b="b"/>
              <a:pathLst>
                <a:path w="5624" h="5654" fill="none" extrusionOk="0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w="91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69" name="Google Shape;869;p30"/>
          <p:cNvGrpSpPr/>
          <p:nvPr/>
        </p:nvGrpSpPr>
        <p:grpSpPr>
          <a:xfrm>
            <a:off x="10266998" y="6597142"/>
            <a:ext cx="1627191" cy="272433"/>
            <a:chOff x="329073" y="4934583"/>
            <a:chExt cx="1220393" cy="204325"/>
          </a:xfrm>
        </p:grpSpPr>
        <p:sp>
          <p:nvSpPr>
            <p:cNvPr id="870" name="Google Shape;870;p30"/>
            <p:cNvSpPr/>
            <p:nvPr/>
          </p:nvSpPr>
          <p:spPr>
            <a:xfrm>
              <a:off x="950710" y="4978292"/>
              <a:ext cx="598756" cy="160616"/>
            </a:xfrm>
            <a:custGeom>
              <a:avLst/>
              <a:gdLst/>
              <a:ahLst/>
              <a:cxnLst/>
              <a:rect l="l" t="t" r="r" b="b"/>
              <a:pathLst>
                <a:path w="15411" h="4134" extrusionOk="0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329073" y="4934583"/>
              <a:ext cx="757002" cy="204325"/>
            </a:xfrm>
            <a:custGeom>
              <a:avLst/>
              <a:gdLst/>
              <a:ahLst/>
              <a:cxnLst/>
              <a:rect l="l" t="t" r="r" b="b"/>
              <a:pathLst>
                <a:path w="19484" h="5259" extrusionOk="0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4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5EC6-471A-4180-9067-14556C6756A7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86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E178-9706-43F7-AD8A-B09EBCB49104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6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18F5-93F9-4E40-B673-10012899BCAC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29F8-AC7E-4630-AB1B-D1F96333F7E2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41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41A-B527-4E12-BCFD-4836697139AF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9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97EB-5554-4100-94D4-FFC588A66EB1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0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9A39-422A-4466-96CB-7B6A59D13347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43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A33C-59D8-4994-94F7-F21A9565DB85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9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3738-FE2D-473E-8E7C-053504B3D2D5}" type="datetime1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854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5E4D7-F9B0-4F76-A9DE-EA7526A186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861500" y="-805500"/>
            <a:ext cx="8469000" cy="8469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2074950" y="-592050"/>
            <a:ext cx="8042100" cy="8042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574753" y="2030443"/>
            <a:ext cx="5001060" cy="53340"/>
            <a:chOff x="3473153" y="1615665"/>
            <a:chExt cx="5001060" cy="53340"/>
          </a:xfrm>
        </p:grpSpPr>
        <p:grpSp>
          <p:nvGrpSpPr>
            <p:cNvPr id="42" name="组合 41"/>
            <p:cNvGrpSpPr/>
            <p:nvPr/>
          </p:nvGrpSpPr>
          <p:grpSpPr>
            <a:xfrm>
              <a:off x="3473153" y="1615665"/>
              <a:ext cx="1620000" cy="53340"/>
              <a:chOff x="3836010" y="1629000"/>
              <a:chExt cx="1620000" cy="53340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3836010" y="1629000"/>
                <a:ext cx="1620000" cy="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3836010" y="1682340"/>
                <a:ext cx="162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/>
            <p:cNvGrpSpPr/>
            <p:nvPr/>
          </p:nvGrpSpPr>
          <p:grpSpPr>
            <a:xfrm>
              <a:off x="6854213" y="1615665"/>
              <a:ext cx="1620000" cy="53340"/>
              <a:chOff x="3836010" y="1629000"/>
              <a:chExt cx="1620000" cy="53340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3836010" y="1629000"/>
                <a:ext cx="1620000" cy="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3836010" y="1682340"/>
                <a:ext cx="162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1820381" y="2075156"/>
            <a:ext cx="319500" cy="792801"/>
            <a:chOff x="1820381" y="2075156"/>
            <a:chExt cx="319500" cy="792801"/>
          </a:xfrm>
        </p:grpSpPr>
        <p:sp>
          <p:nvSpPr>
            <p:cNvPr id="57" name="椭圆 56"/>
            <p:cNvSpPr/>
            <p:nvPr/>
          </p:nvSpPr>
          <p:spPr>
            <a:xfrm>
              <a:off x="1975944" y="2075156"/>
              <a:ext cx="163937" cy="16393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820381" y="2331550"/>
              <a:ext cx="295688" cy="2956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1820381" y="2704020"/>
              <a:ext cx="163937" cy="16393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9900088" y="5137271"/>
            <a:ext cx="163937" cy="16393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687375" y="5324444"/>
            <a:ext cx="295688" cy="2956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539737" y="5696914"/>
            <a:ext cx="163937" cy="16393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9">
            <a:extLst>
              <a:ext uri="{FF2B5EF4-FFF2-40B4-BE49-F238E27FC236}">
                <a16:creationId xmlns:a16="http://schemas.microsoft.com/office/drawing/2014/main" id="{C69BB88B-ABE7-285E-2BCC-C36B7A3ED0A7}"/>
              </a:ext>
            </a:extLst>
          </p:cNvPr>
          <p:cNvGrpSpPr/>
          <p:nvPr/>
        </p:nvGrpSpPr>
        <p:grpSpPr>
          <a:xfrm>
            <a:off x="5207139" y="4509120"/>
            <a:ext cx="1800000" cy="550062"/>
            <a:chOff x="5257132" y="4318938"/>
            <a:chExt cx="1800000" cy="550062"/>
          </a:xfrm>
        </p:grpSpPr>
        <p:sp>
          <p:nvSpPr>
            <p:cNvPr id="8" name="文本框 51">
              <a:extLst>
                <a:ext uri="{FF2B5EF4-FFF2-40B4-BE49-F238E27FC236}">
                  <a16:creationId xmlns:a16="http://schemas.microsoft.com/office/drawing/2014/main" id="{F94865A4-0B64-9E3D-6FA9-931B331BFA76}"/>
                </a:ext>
              </a:extLst>
            </p:cNvPr>
            <p:cNvSpPr txBox="1"/>
            <p:nvPr/>
          </p:nvSpPr>
          <p:spPr>
            <a:xfrm>
              <a:off x="5494670" y="4410310"/>
              <a:ext cx="132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>
                      <a:lumMod val="50000"/>
                    </a:schemeClr>
                  </a:solidFill>
                  <a:latin typeface="Times New Roman" panose="02020603050405020304" pitchFamily="18" charset="0"/>
                  <a:ea typeface="迷你简汉真广标" panose="02010609000101010101" pitchFamily="49" charset="-122"/>
                  <a:cs typeface="Times New Roman" panose="02020603050405020304" pitchFamily="18" charset="0"/>
                </a:rPr>
                <a:t>Proposal</a:t>
              </a:r>
            </a:p>
          </p:txBody>
        </p:sp>
        <p:grpSp>
          <p:nvGrpSpPr>
            <p:cNvPr id="11" name="组合 8">
              <a:extLst>
                <a:ext uri="{FF2B5EF4-FFF2-40B4-BE49-F238E27FC236}">
                  <a16:creationId xmlns:a16="http://schemas.microsoft.com/office/drawing/2014/main" id="{566ECCAF-312F-4D26-64C5-B8804B45A871}"/>
                </a:ext>
              </a:extLst>
            </p:cNvPr>
            <p:cNvGrpSpPr/>
            <p:nvPr/>
          </p:nvGrpSpPr>
          <p:grpSpPr>
            <a:xfrm>
              <a:off x="5257132" y="4318938"/>
              <a:ext cx="1800000" cy="550062"/>
              <a:chOff x="5257132" y="4318938"/>
              <a:chExt cx="1800000" cy="550062"/>
            </a:xfrm>
          </p:grpSpPr>
          <p:sp>
            <p:nvSpPr>
              <p:cNvPr id="12" name="圆角矩形 49">
                <a:extLst>
                  <a:ext uri="{FF2B5EF4-FFF2-40B4-BE49-F238E27FC236}">
                    <a16:creationId xmlns:a16="http://schemas.microsoft.com/office/drawing/2014/main" id="{D6E5B1FD-C90D-8EEF-F715-BABFA8DC8A14}"/>
                  </a:ext>
                </a:extLst>
              </p:cNvPr>
              <p:cNvSpPr/>
              <p:nvPr/>
            </p:nvSpPr>
            <p:spPr>
              <a:xfrm>
                <a:off x="5257132" y="4318938"/>
                <a:ext cx="1800000" cy="540000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6322BE-2EC7-3551-4DF3-F011851798CC}"/>
                  </a:ext>
                </a:extLst>
              </p:cNvPr>
              <p:cNvSpPr/>
              <p:nvPr/>
            </p:nvSpPr>
            <p:spPr>
              <a:xfrm>
                <a:off x="5870756" y="4851000"/>
                <a:ext cx="540000" cy="18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975EF6-9297-F367-E174-089AA8F6CABE}"/>
              </a:ext>
            </a:extLst>
          </p:cNvPr>
          <p:cNvSpPr txBox="1"/>
          <p:nvPr/>
        </p:nvSpPr>
        <p:spPr>
          <a:xfrm>
            <a:off x="2456813" y="2564904"/>
            <a:ext cx="72678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Diffusion-Based Inverse Compression: Restoring High-Fidelity Images from Compressed Visuals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DC1AD2-5862-C14C-5E0C-30F3E2C1118D}"/>
              </a:ext>
            </a:extLst>
          </p:cNvPr>
          <p:cNvSpPr txBox="1"/>
          <p:nvPr/>
        </p:nvSpPr>
        <p:spPr>
          <a:xfrm>
            <a:off x="1964272" y="4102658"/>
            <a:ext cx="8178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TW" sz="1400" i="1" dirty="0">
                <a:solidFill>
                  <a:srgbClr val="002060"/>
                </a:solidFill>
                <a:ea typeface="Noto Serif TC" panose="02020400000000000000" pitchFamily="18" charset="-120"/>
                <a:cs typeface="Nirmala UI Semilight" panose="020B0402040204020203" pitchFamily="34" charset="0"/>
              </a:rPr>
              <a:t>Topic</a:t>
            </a:r>
            <a:r>
              <a:rPr lang="zh-TW" altLang="en-US" sz="1400" i="1" dirty="0">
                <a:solidFill>
                  <a:srgbClr val="002060"/>
                </a:solidFill>
                <a:ea typeface="Noto Serif TC" panose="02020400000000000000" pitchFamily="18" charset="-120"/>
                <a:cs typeface="Nirmala UI Semilight" panose="020B0402040204020203" pitchFamily="34" charset="0"/>
              </a:rPr>
              <a:t>：</a:t>
            </a:r>
            <a:r>
              <a:rPr lang="en-US" altLang="zh-TW" sz="1400" i="1" dirty="0">
                <a:solidFill>
                  <a:srgbClr val="002060"/>
                </a:solidFill>
                <a:ea typeface="Noto Serif TC" panose="02020400000000000000" pitchFamily="18" charset="-120"/>
                <a:cs typeface="Nirmala UI Semilight" panose="020B0402040204020203" pitchFamily="34" charset="0"/>
              </a:rPr>
              <a:t>Image Restoration and Enhancement</a:t>
            </a:r>
            <a:endParaRPr lang="zh-TW" altLang="en-US" sz="1400" i="1" dirty="0">
              <a:solidFill>
                <a:srgbClr val="002060"/>
              </a:solidFill>
              <a:ea typeface="Noto Serif TC" panose="02020400000000000000" pitchFamily="18" charset="-120"/>
              <a:cs typeface="Nirmala UI Semilight" panose="020B04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1FD8D1-B28A-368D-C226-E41C343A1881}"/>
              </a:ext>
            </a:extLst>
          </p:cNvPr>
          <p:cNvSpPr txBox="1"/>
          <p:nvPr/>
        </p:nvSpPr>
        <p:spPr>
          <a:xfrm>
            <a:off x="5201964" y="5169911"/>
            <a:ext cx="18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Kuan-Yen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Chen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B2BC2CA-09B2-34B8-9DE1-3844751B6DAD}"/>
              </a:ext>
            </a:extLst>
          </p:cNvPr>
          <p:cNvSpPr txBox="1"/>
          <p:nvPr/>
        </p:nvSpPr>
        <p:spPr>
          <a:xfrm>
            <a:off x="4799856" y="5539243"/>
            <a:ext cx="26886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500" dirty="0"/>
              <a:t>D</a:t>
            </a:r>
            <a:r>
              <a:rPr lang="zh-TW" altLang="en-US" sz="1500" dirty="0"/>
              <a:t>ate of presentation</a:t>
            </a:r>
            <a:r>
              <a:rPr lang="en-US" altLang="zh-TW" sz="1500" dirty="0"/>
              <a:t>: 2025/6/23</a:t>
            </a:r>
            <a:endParaRPr lang="zh-TW" altLang="en-US" sz="1500" dirty="0"/>
          </a:p>
        </p:txBody>
      </p:sp>
      <p:pic>
        <p:nvPicPr>
          <p:cNvPr id="1026" name="Picture 2" descr="NCKU IIR Lab">
            <a:extLst>
              <a:ext uri="{FF2B5EF4-FFF2-40B4-BE49-F238E27FC236}">
                <a16:creationId xmlns:a16="http://schemas.microsoft.com/office/drawing/2014/main" id="{ED72F388-972B-51BE-84AF-CEADBE5E0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812" y="1297423"/>
            <a:ext cx="999554" cy="99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80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B48D0-6FAE-BDDE-22CD-7F0F7CB2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777FBCD-A8E4-8C86-A5F6-9154AF32CB1F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849B17F-A87F-210F-EB0D-8FB20079A943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08D0920D-0082-55BD-B6EC-B22434F49357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CF7688-E539-1252-D90C-3BE751CC221C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BE4838B4-D8C9-C132-FB49-1B027D8A1842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CC523700-5AE5-B1D5-FA36-651DA75ADB36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51C7FA3B-85C8-04E9-D958-DA870DADD355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D48BEE1F-AF2D-E568-450F-5048E416B375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5FD68754-B665-BA1C-BA35-A6715D9D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1D9CB79B-7A0E-49E0-6234-CC485F591428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A673F94-D1B7-868A-B274-415361CD8D3B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8AD73DF-5641-FFCE-0AAC-13DBD67B9A3F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1BA30D6-BF4D-F880-1A32-804D11130931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3D25CDA-611A-5942-B2AB-9D52997A769D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E2E1C550-30FC-7CDF-840A-85497687DC12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05768702-F7A4-161E-4F1F-B3FA2B689B4E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44C02436-1D72-4CD5-EEBA-C79E04B2B4A0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7BE35F76-1FC1-9845-CCA8-715C5A1CF6E9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264DEF33-2943-13C1-E5BF-227651F351BE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910C48-5B4E-EC97-1491-D201EF69B1A5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713441D-32C6-749C-B57B-109BBC10C93E}"/>
              </a:ext>
            </a:extLst>
          </p:cNvPr>
          <p:cNvSpPr/>
          <p:nvPr/>
        </p:nvSpPr>
        <p:spPr>
          <a:xfrm>
            <a:off x="1192213" y="1772816"/>
            <a:ext cx="9623620" cy="2232245"/>
          </a:xfrm>
          <a:prstGeom prst="roundRect">
            <a:avLst>
              <a:gd name="adj" fmla="val 78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602C71-5363-2091-FADB-ED3D8DCAFBF0}"/>
              </a:ext>
            </a:extLst>
          </p:cNvPr>
          <p:cNvSpPr txBox="1"/>
          <p:nvPr/>
        </p:nvSpPr>
        <p:spPr>
          <a:xfrm>
            <a:off x="1298177" y="1844824"/>
            <a:ext cx="93577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三者都是</a:t>
            </a:r>
            <a:r>
              <a:rPr lang="en-US" altLang="zh-TW" dirty="0"/>
              <a:t>DCT based</a:t>
            </a:r>
            <a:r>
              <a:rPr lang="zh-TW" altLang="en-US" dirty="0"/>
              <a:t>的</a:t>
            </a:r>
            <a:r>
              <a:rPr lang="en-US" altLang="zh-TW" dirty="0"/>
              <a:t>Loss Compression</a:t>
            </a:r>
            <a:r>
              <a:rPr lang="zh-TW" altLang="en-US" dirty="0"/>
              <a:t>，並且也是現今主流的一些壓縮格式，只是他們除了</a:t>
            </a:r>
            <a:r>
              <a:rPr lang="en-US" altLang="zh-TW" dirty="0"/>
              <a:t>DCT</a:t>
            </a:r>
            <a:r>
              <a:rPr lang="zh-TW" altLang="en-US" dirty="0"/>
              <a:t>的特性外，其他在</a:t>
            </a:r>
            <a:r>
              <a:rPr lang="en-US" altLang="zh-TW" dirty="0"/>
              <a:t>quantization</a:t>
            </a:r>
            <a:r>
              <a:rPr lang="zh-TW" altLang="en-US" dirty="0"/>
              <a:t>的部分都不同</a:t>
            </a:r>
            <a:endParaRPr lang="en-US" altLang="zh-TW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拆成三者分別進行，設計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Router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來組成三個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components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，或是統一（理想）</a:t>
            </a:r>
            <a:endParaRPr lang="en-US" altLang="zh-TW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目前的架構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時間太長，這樣跑後續的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experiment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會時間不足</a:t>
            </a:r>
            <a:endParaRPr lang="en-US" altLang="zh-TW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一次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約需要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1-2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週，原本的設計是重新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training </a:t>
            </a:r>
            <a:r>
              <a:rPr lang="en-US" altLang="zh-TW" dirty="0" err="1">
                <a:ea typeface="微軟正黑體" panose="020B0604030504040204" pitchFamily="34" charset="-120"/>
                <a:cs typeface="Times New Roman" panose="02020603050405020304" pitchFamily="18" charset="0"/>
              </a:rPr>
              <a:t>unet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，老蘇建議可以用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pretrained model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，這樣會比較實際</a:t>
            </a:r>
            <a:endParaRPr lang="en-US" altLang="zh-TW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目前很多研究也是使用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pretrained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來做</a:t>
            </a:r>
            <a:endParaRPr lang="en-US" altLang="zh-TW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9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4584-F229-907F-5CB9-BB445BEF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322B3E7-3197-1A76-6208-6CE750D912D2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F8CDD09-5B77-0483-5647-807740C7A1A8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65B4E1A4-19E8-BB6C-0A44-D4AB2907D0D7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5B8-4C37-F436-4C1E-A66B3A201116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4F748050-AD03-482D-FA35-6D9B9D71F18B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B0CEAF56-571A-DD51-9AA9-AE8E4FAC69DD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3C3FF6C4-F75F-2A03-6B2C-BBE6BEDEFD70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31F0C46A-5434-B3D5-4AAD-E5C88B786D67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EB66F1C0-2FED-C98D-1FC4-E1B94BF2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38FC435-B824-089F-66C0-E8F8FAD7355A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55C5BC3-47AA-0568-29AE-18AE2271333E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29FB04-7F09-BD3E-C77D-A749ABE3E8DC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3CCDF19-8978-FBD7-0E36-2559884089F9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91AE6F3-7454-B102-63FC-8C161B498929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6A37A552-1F9D-DD59-5CF9-5DC5C8491BEA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FE09C80C-B10D-296A-803A-2D65F3702A2C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C2706D37-AF33-45B3-C3FD-8FF6537F289A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FD2E433F-A0A1-94CE-B42D-02FCCE5CEB94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8BDC4E10-CFF1-5A24-09DE-9183620647C9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B55E81F-D46E-E133-D54F-A8770F26214A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76A5FA3-24C1-2910-133F-64557C26D331}"/>
              </a:ext>
            </a:extLst>
          </p:cNvPr>
          <p:cNvSpPr/>
          <p:nvPr/>
        </p:nvSpPr>
        <p:spPr>
          <a:xfrm>
            <a:off x="1192213" y="1772817"/>
            <a:ext cx="9623620" cy="1346102"/>
          </a:xfrm>
          <a:prstGeom prst="roundRect">
            <a:avLst>
              <a:gd name="adj" fmla="val 78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7EE0DA3-C7DF-060C-13C7-FD8C94F0C8B1}"/>
              </a:ext>
            </a:extLst>
          </p:cNvPr>
          <p:cNvSpPr txBox="1"/>
          <p:nvPr/>
        </p:nvSpPr>
        <p:spPr>
          <a:xfrm>
            <a:off x="1298177" y="1844824"/>
            <a:ext cx="9357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/>
              <a:t>目前想法是先用</a:t>
            </a:r>
            <a:r>
              <a:rPr lang="en-US" altLang="zh-TW" dirty="0" err="1"/>
              <a:t>LoRA</a:t>
            </a:r>
            <a:r>
              <a:rPr lang="zh-TW" altLang="en-US" dirty="0"/>
              <a:t>來做，然後再加上</a:t>
            </a:r>
            <a:r>
              <a:rPr lang="en-US" altLang="zh-TW" dirty="0"/>
              <a:t>encoder</a:t>
            </a:r>
            <a:r>
              <a:rPr lang="zh-TW" altLang="en-US" dirty="0"/>
              <a:t>和</a:t>
            </a:r>
            <a:r>
              <a:rPr lang="en-US" altLang="zh-TW" dirty="0"/>
              <a:t>decoder</a:t>
            </a:r>
            <a:r>
              <a:rPr lang="zh-TW" altLang="en-US" dirty="0"/>
              <a:t>的設計，</a:t>
            </a:r>
            <a:endParaRPr lang="en-US" altLang="zh-TW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內容版面配置區 6">
            <a:extLst>
              <a:ext uri="{FF2B5EF4-FFF2-40B4-BE49-F238E27FC236}">
                <a16:creationId xmlns:a16="http://schemas.microsoft.com/office/drawing/2014/main" id="{6928BA73-0417-5D7E-FCDE-446356F40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5611" y="3119034"/>
            <a:ext cx="7962899" cy="3049621"/>
          </a:xfrm>
        </p:spPr>
      </p:pic>
    </p:spTree>
    <p:extLst>
      <p:ext uri="{BB962C8B-B14F-4D97-AF65-F5344CB8AC3E}">
        <p14:creationId xmlns:p14="http://schemas.microsoft.com/office/powerpoint/2010/main" val="371380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F682-1704-4654-4D8B-084E5F8BE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A059227-A717-24E2-F471-FFC71D67C0FC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7780903-1018-C6B3-BE04-22255B1081B8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B99290D1-459C-0783-EC19-F807E9E5C7EB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51D7070-1C46-DFA8-A3E9-A203E9024CBE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6BAC2D95-4D95-BD82-3B5E-08FEAA7D94C3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FC918851-B7DF-6955-0C91-FE21E794D58A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18EE1F8C-B6B5-1DCC-142D-5E1A1F2AF1BD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4E133ED8-AC33-84C4-FC46-BA6200727F08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CFC6BF24-DA2F-54F9-467C-01C65BAE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9221175-6150-58F3-C3EC-A6C8E33B85A7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690EC15-4AEB-6791-2F47-39AA79CB6C1A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0CF9482-DF36-2D19-3A11-76D2B4D932DC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240A032-556F-3665-DA0B-8A759D6EF7CC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22B72148-52EB-26B0-A7E4-3A20A2BCC9EC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3124C419-278B-B43E-4015-DB0BDD2A455B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6BCB894D-7FBB-36F4-D851-7F48C9FBEA9A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FDC954BE-BD49-CAA7-D4C1-9106CBD46C5C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1538F357-00E5-9776-E544-73A932B9CAE5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B84A7067-ECBF-2EE4-E894-2665DCF22476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1624F0-582E-69A6-3554-093DBCB8D2C3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 descr="一張含有 文字,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2F7F0175-4412-7C39-82DE-226EBFDB3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01" y="1763643"/>
            <a:ext cx="10315385" cy="41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5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2" name="圖片 2591">
            <a:extLst>
              <a:ext uri="{FF2B5EF4-FFF2-40B4-BE49-F238E27FC236}">
                <a16:creationId xmlns:a16="http://schemas.microsoft.com/office/drawing/2014/main" id="{8A5DB0D1-241E-62DF-BED8-65C7182D5C9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67408" y="5260309"/>
            <a:ext cx="4496588" cy="121937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4137497-7070-626F-33A6-4C7651491737}"/>
              </a:ext>
            </a:extLst>
          </p:cNvPr>
          <p:cNvSpPr/>
          <p:nvPr/>
        </p:nvSpPr>
        <p:spPr>
          <a:xfrm>
            <a:off x="7957436" y="2836023"/>
            <a:ext cx="4223792" cy="4021977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6" name="Google Shape;2536;p70"/>
          <p:cNvSpPr txBox="1">
            <a:spLocks noGrp="1"/>
          </p:cNvSpPr>
          <p:nvPr>
            <p:ph type="subTitle" idx="1"/>
          </p:nvPr>
        </p:nvSpPr>
        <p:spPr>
          <a:xfrm>
            <a:off x="911424" y="2147967"/>
            <a:ext cx="5988400" cy="7140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sz="2667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lata"/>
                <a:cs typeface="Times New Roman" panose="02020603050405020304" pitchFamily="18" charset="0"/>
                <a:sym typeface="Alata"/>
              </a:rPr>
              <a:t>Do </a:t>
            </a:r>
            <a:r>
              <a:rPr lang="en" sz="2667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lata"/>
                <a:cs typeface="Times New Roman" panose="02020603050405020304" pitchFamily="18" charset="0"/>
                <a:sym typeface="Alata"/>
              </a:rPr>
              <a:t>you have any questions?</a:t>
            </a:r>
          </a:p>
        </p:txBody>
      </p:sp>
      <p:sp>
        <p:nvSpPr>
          <p:cNvPr id="2537" name="Google Shape;2537;p70"/>
          <p:cNvSpPr txBox="1">
            <a:spLocks noGrp="1"/>
          </p:cNvSpPr>
          <p:nvPr>
            <p:ph type="ctrTitle"/>
          </p:nvPr>
        </p:nvSpPr>
        <p:spPr>
          <a:xfrm>
            <a:off x="911424" y="1219200"/>
            <a:ext cx="3075200" cy="92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Thanks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40" name="Google Shape;2540;p70"/>
          <p:cNvSpPr/>
          <p:nvPr/>
        </p:nvSpPr>
        <p:spPr>
          <a:xfrm>
            <a:off x="933074" y="4989286"/>
            <a:ext cx="460899" cy="46140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262626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41" name="Google Shape;2541;p70"/>
          <p:cNvGrpSpPr/>
          <p:nvPr/>
        </p:nvGrpSpPr>
        <p:grpSpPr>
          <a:xfrm>
            <a:off x="1532368" y="4989540"/>
            <a:ext cx="461408" cy="460899"/>
            <a:chOff x="3303268" y="3817349"/>
            <a:chExt cx="346056" cy="345674"/>
          </a:xfrm>
          <a:solidFill>
            <a:srgbClr val="262626"/>
          </a:solidFill>
        </p:grpSpPr>
        <p:sp>
          <p:nvSpPr>
            <p:cNvPr id="2542" name="Google Shape;2542;p7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43" name="Google Shape;2543;p7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44" name="Google Shape;2544;p7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45" name="Google Shape;2545;p7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46" name="Google Shape;2546;p70"/>
          <p:cNvGrpSpPr/>
          <p:nvPr/>
        </p:nvGrpSpPr>
        <p:grpSpPr>
          <a:xfrm>
            <a:off x="2157585" y="4989540"/>
            <a:ext cx="461408" cy="460899"/>
            <a:chOff x="3752358" y="3817349"/>
            <a:chExt cx="346056" cy="345674"/>
          </a:xfrm>
          <a:solidFill>
            <a:srgbClr val="262626"/>
          </a:solidFill>
        </p:grpSpPr>
        <p:sp>
          <p:nvSpPr>
            <p:cNvPr id="2547" name="Google Shape;2547;p7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48" name="Google Shape;2548;p7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49" name="Google Shape;2549;p7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50" name="Google Shape;2550;p7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51" name="Google Shape;2551;p70"/>
          <p:cNvGrpSpPr/>
          <p:nvPr/>
        </p:nvGrpSpPr>
        <p:grpSpPr>
          <a:xfrm>
            <a:off x="2756371" y="4989540"/>
            <a:ext cx="461365" cy="460899"/>
            <a:chOff x="4201447" y="3817349"/>
            <a:chExt cx="346024" cy="345674"/>
          </a:xfrm>
          <a:solidFill>
            <a:srgbClr val="262626"/>
          </a:solidFill>
        </p:grpSpPr>
        <p:sp>
          <p:nvSpPr>
            <p:cNvPr id="2552" name="Google Shape;2552;p70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53" name="Google Shape;2553;p70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F51A940B-F577-1D18-D327-E8B17FEDBB07}"/>
              </a:ext>
            </a:extLst>
          </p:cNvPr>
          <p:cNvGrpSpPr/>
          <p:nvPr/>
        </p:nvGrpSpPr>
        <p:grpSpPr>
          <a:xfrm>
            <a:off x="2759162" y="5877272"/>
            <a:ext cx="6673676" cy="677508"/>
            <a:chOff x="2468520" y="5876304"/>
            <a:chExt cx="7453300" cy="75665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669E2ECC-D174-06E0-5033-ABBD3EE5833C}"/>
                </a:ext>
              </a:extLst>
            </p:cNvPr>
            <p:cNvSpPr/>
            <p:nvPr/>
          </p:nvSpPr>
          <p:spPr>
            <a:xfrm>
              <a:off x="2468520" y="5876304"/>
              <a:ext cx="7453300" cy="756654"/>
            </a:xfrm>
            <a:prstGeom prst="roundRect">
              <a:avLst>
                <a:gd name="adj" fmla="val 36340"/>
              </a:avLst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6" name="Picture 2" descr="social, application, ball, share ">
              <a:extLst>
                <a:ext uri="{FF2B5EF4-FFF2-40B4-BE49-F238E27FC236}">
                  <a16:creationId xmlns:a16="http://schemas.microsoft.com/office/drawing/2014/main" id="{C7776D0F-947F-E2A3-EAA3-572295541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7781" y="5973956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ocial, application, share ">
              <a:extLst>
                <a:ext uri="{FF2B5EF4-FFF2-40B4-BE49-F238E27FC236}">
                  <a16:creationId xmlns:a16="http://schemas.microsoft.com/office/drawing/2014/main" id="{CF313FA5-0841-5B5F-DEA5-4A7C5235F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467" y="5973956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ocial, application, share ">
              <a:extLst>
                <a:ext uri="{FF2B5EF4-FFF2-40B4-BE49-F238E27FC236}">
                  <a16:creationId xmlns:a16="http://schemas.microsoft.com/office/drawing/2014/main" id="{872711CC-012B-122C-064E-513559394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153" y="5973956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ui, essential, app, vdo ">
              <a:extLst>
                <a:ext uri="{FF2B5EF4-FFF2-40B4-BE49-F238E27FC236}">
                  <a16:creationId xmlns:a16="http://schemas.microsoft.com/office/drawing/2014/main" id="{73E4E8F9-5FE9-0447-4D91-702EB4698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916" y="597541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ux, app, mail, basic ">
              <a:extLst>
                <a:ext uri="{FF2B5EF4-FFF2-40B4-BE49-F238E27FC236}">
                  <a16:creationId xmlns:a16="http://schemas.microsoft.com/office/drawing/2014/main" id="{232C7B49-D2D0-FD2D-E90E-DBB70A092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9838" y="5969589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ux, basic, app, location ">
              <a:extLst>
                <a:ext uri="{FF2B5EF4-FFF2-40B4-BE49-F238E27FC236}">
                  <a16:creationId xmlns:a16="http://schemas.microsoft.com/office/drawing/2014/main" id="{9598544A-39FB-1332-368B-831C5A355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030" y="5969954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i, essential, app, chat, comment, messages, talk ">
              <a:extLst>
                <a:ext uri="{FF2B5EF4-FFF2-40B4-BE49-F238E27FC236}">
                  <a16:creationId xmlns:a16="http://schemas.microsoft.com/office/drawing/2014/main" id="{3EA7A270-9219-3E90-5D42-27AFF5ADE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602" y="5973956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Google Shape;2554;p70">
            <a:extLst>
              <a:ext uri="{FF2B5EF4-FFF2-40B4-BE49-F238E27FC236}">
                <a16:creationId xmlns:a16="http://schemas.microsoft.com/office/drawing/2014/main" id="{95A761F2-221A-AD3F-0D25-7424E375177D}"/>
              </a:ext>
            </a:extLst>
          </p:cNvPr>
          <p:cNvSpPr/>
          <p:nvPr/>
        </p:nvSpPr>
        <p:spPr>
          <a:xfrm>
            <a:off x="10001858" y="2859431"/>
            <a:ext cx="57929" cy="17709"/>
          </a:xfrm>
          <a:custGeom>
            <a:avLst/>
            <a:gdLst/>
            <a:ahLst/>
            <a:cxnLst/>
            <a:rect l="l" t="t" r="r" b="b"/>
            <a:pathLst>
              <a:path w="700" h="214" extrusionOk="0">
                <a:moveTo>
                  <a:pt x="669" y="1"/>
                </a:moveTo>
                <a:lnTo>
                  <a:pt x="0" y="153"/>
                </a:lnTo>
                <a:lnTo>
                  <a:pt x="31" y="213"/>
                </a:lnTo>
                <a:lnTo>
                  <a:pt x="699" y="62"/>
                </a:lnTo>
                <a:lnTo>
                  <a:pt x="669" y="1"/>
                </a:lnTo>
                <a:close/>
              </a:path>
            </a:pathLst>
          </a:custGeom>
          <a:solidFill>
            <a:srgbClr val="FDC58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Picture 38" descr="playstore, google, play, store, app, game ">
            <a:extLst>
              <a:ext uri="{FF2B5EF4-FFF2-40B4-BE49-F238E27FC236}">
                <a16:creationId xmlns:a16="http://schemas.microsoft.com/office/drawing/2014/main" id="{5EC56DB6-58A2-E7D4-1271-6D789A61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683" y="76730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app, fancy, mobile, photo, sharing, social, webstore ">
            <a:extLst>
              <a:ext uri="{FF2B5EF4-FFF2-40B4-BE49-F238E27FC236}">
                <a16:creationId xmlns:a16="http://schemas.microsoft.com/office/drawing/2014/main" id="{B2F9D0E4-410D-5381-1D3A-B05987F0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61" y="7647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2" descr="app, logo, media, popular, social, vine ">
            <a:extLst>
              <a:ext uri="{FF2B5EF4-FFF2-40B4-BE49-F238E27FC236}">
                <a16:creationId xmlns:a16="http://schemas.microsoft.com/office/drawing/2014/main" id="{355CAED1-DDB8-80E2-AECA-0760C7682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25" y="7647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2" descr="app, logo, media, popular, social, youtube ">
            <a:extLst>
              <a:ext uri="{FF2B5EF4-FFF2-40B4-BE49-F238E27FC236}">
                <a16:creationId xmlns:a16="http://schemas.microsoft.com/office/drawing/2014/main" id="{82375EE2-5DDE-434B-AA9B-2936DFC1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59" y="301480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4" descr="market, app, store, logo, apple, app store ">
            <a:extLst>
              <a:ext uri="{FF2B5EF4-FFF2-40B4-BE49-F238E27FC236}">
                <a16:creationId xmlns:a16="http://schemas.microsoft.com/office/drawing/2014/main" id="{D384243B-0772-79D7-779F-254A10DB6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59" y="19122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6" descr="app, askme, logo, media, popular, social ">
            <a:extLst>
              <a:ext uri="{FF2B5EF4-FFF2-40B4-BE49-F238E27FC236}">
                <a16:creationId xmlns:a16="http://schemas.microsoft.com/office/drawing/2014/main" id="{617C5F4C-5A94-1A37-086D-2E15DE24B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59" y="418399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8" descr="app, facebook, logo, media, popular, social ">
            <a:extLst>
              <a:ext uri="{FF2B5EF4-FFF2-40B4-BE49-F238E27FC236}">
                <a16:creationId xmlns:a16="http://schemas.microsoft.com/office/drawing/2014/main" id="{05AD9085-2059-35C4-463D-8C78A3AE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683" y="418399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4" descr="app, logo, media, popular, social, whatsapp ">
            <a:extLst>
              <a:ext uri="{FF2B5EF4-FFF2-40B4-BE49-F238E27FC236}">
                <a16:creationId xmlns:a16="http://schemas.microsoft.com/office/drawing/2014/main" id="{DE81133B-92F0-BCD5-99A8-6C0930341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388" y="302017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6" descr="app, logo, media, popular, social, tumblr ">
            <a:extLst>
              <a:ext uri="{FF2B5EF4-FFF2-40B4-BE49-F238E27FC236}">
                <a16:creationId xmlns:a16="http://schemas.microsoft.com/office/drawing/2014/main" id="{E9367943-9F46-83DB-2D0B-E3A9C5D32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683" y="19122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0" descr="app, instagram, logo, media, popular, social ">
            <a:extLst>
              <a:ext uri="{FF2B5EF4-FFF2-40B4-BE49-F238E27FC236}">
                <a16:creationId xmlns:a16="http://schemas.microsoft.com/office/drawing/2014/main" id="{6C3BA07E-F3D8-C564-7E78-F4B46CB15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61" y="418399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8" descr="app, logo, media, pinterest, popular, social ">
            <a:extLst>
              <a:ext uri="{FF2B5EF4-FFF2-40B4-BE49-F238E27FC236}">
                <a16:creationId xmlns:a16="http://schemas.microsoft.com/office/drawing/2014/main" id="{19E1B132-3F53-D551-5DFB-9CA4033A8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61" y="19122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4" descr="app, logo, media, popular, skype, social ">
            <a:extLst>
              <a:ext uri="{FF2B5EF4-FFF2-40B4-BE49-F238E27FC236}">
                <a16:creationId xmlns:a16="http://schemas.microsoft.com/office/drawing/2014/main" id="{D09E7F75-755C-748B-74CC-0B3A8118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61" y="303318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组合 13">
            <a:extLst>
              <a:ext uri="{FF2B5EF4-FFF2-40B4-BE49-F238E27FC236}">
                <a16:creationId xmlns:a16="http://schemas.microsoft.com/office/drawing/2014/main" id="{B15A605D-367A-BF30-87CE-C53D77CAE642}"/>
              </a:ext>
            </a:extLst>
          </p:cNvPr>
          <p:cNvGrpSpPr/>
          <p:nvPr/>
        </p:nvGrpSpPr>
        <p:grpSpPr>
          <a:xfrm>
            <a:off x="5889600" y="553989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61" name="椭圆 10">
              <a:extLst>
                <a:ext uri="{FF2B5EF4-FFF2-40B4-BE49-F238E27FC236}">
                  <a16:creationId xmlns:a16="http://schemas.microsoft.com/office/drawing/2014/main" id="{DD3E4898-61A6-1054-A220-0EBFC168DC47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11">
              <a:extLst>
                <a:ext uri="{FF2B5EF4-FFF2-40B4-BE49-F238E27FC236}">
                  <a16:creationId xmlns:a16="http://schemas.microsoft.com/office/drawing/2014/main" id="{72526AB7-ABD1-1FC0-7724-2C1880899279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id="{B0279F37-C627-F73C-3168-1016C0FBFC18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DCC06F6-E461-5635-A711-A9DBE1E69ACB}"/>
              </a:ext>
            </a:extLst>
          </p:cNvPr>
          <p:cNvSpPr/>
          <p:nvPr/>
        </p:nvSpPr>
        <p:spPr>
          <a:xfrm>
            <a:off x="6149890" y="206095"/>
            <a:ext cx="5489633" cy="4783191"/>
          </a:xfrm>
          <a:prstGeom prst="rect">
            <a:avLst/>
          </a:prstGeom>
          <a:solidFill>
            <a:srgbClr val="F5F5F6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82AED6-9F58-E370-9D47-1651536477F5}"/>
              </a:ext>
            </a:extLst>
          </p:cNvPr>
          <p:cNvSpPr/>
          <p:nvPr/>
        </p:nvSpPr>
        <p:spPr>
          <a:xfrm>
            <a:off x="539598" y="4803886"/>
            <a:ext cx="5489633" cy="3408305"/>
          </a:xfrm>
          <a:prstGeom prst="rect">
            <a:avLst/>
          </a:prstGeom>
          <a:solidFill>
            <a:srgbClr val="F5F5F6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F8023-0894-82EB-45D6-1FD188C9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BEAADE4-32ED-972A-C121-886151367996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9C67CC-5859-042E-A107-A930C846A6CB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EF37DFA4-8B53-C11D-6908-AC3C7A102087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zh-TW" altLang="en-US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FAE249B-C2AF-6F4D-34C0-C5B969FF4184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843F626E-DDE2-A5C2-5E58-5EE416CF83F4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40DEF927-1A65-527C-3D76-43F4E01CEF42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901AF8B4-5418-D39A-6AFF-C366661871EF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0985CCFA-820E-4833-B99C-4277FB2B82FE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5AF89B08-9E87-772B-CB9C-E4DB9933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2BE679D-268A-1B36-D86B-0722583C60D7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F411313-66AF-1FA5-DDF7-DE2EEB75C5BA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D70F761-09F1-AAFB-EECA-CF7EFA6AE412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334E49-DF81-4B54-4CEB-0FEC02A602ED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0676EE3D-8750-2F08-F49B-BFE60C02F893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00B3C9A8-77CF-D9A2-99C7-EF5FE05158B8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776C288E-ABAE-E1AE-E1CB-74DE0ED62AA9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4D918B45-0866-1F34-D831-1551916B6B70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147D4271-944A-3CF3-1DC8-B5918E13CB49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CBC84F3A-AF8A-7264-C0BB-EE98428667BB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B24394-4A03-2D65-7FAD-4D73A1BE9E86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AFE2AC-DEF6-5663-75B2-6333E64B2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27" y="1999677"/>
            <a:ext cx="9014145" cy="37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D63F7-C597-7985-42C3-7172D12AA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6E423F7-2140-64C7-2C8D-9C3F44490B08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C5198D4-75B6-70DB-07A7-24F19B005C35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A3B82503-36C7-8985-3D2B-BE7EC27380DB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zh-TW" altLang="en-US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Compression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8B439E1-46F9-9299-3A84-3AAC1AB71F14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8AC38A63-AC2D-FE24-CF14-3AEB0BDAFF59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3851CE60-FD25-A4FE-FBFF-025279EE10AA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3CB160DA-4814-ACA7-A852-3CE7992526A3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23ACF810-D248-5C36-F034-43594068045E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F3A6F2D-E44F-804A-2889-661AA535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E8954F8-A97A-3D57-2330-5DAD597D06F8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DAB72C3-EC01-EADB-AA1A-67902F54EC4D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A12267-4115-362D-73A8-B90A9F8B7616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D7FA73D-CA46-B316-E893-51BFD640906C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C664BC9-AF4D-64B1-6BF4-F8124FA06042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C7B033CE-3493-F848-D69D-734F677225C4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4E0FE223-95DB-2C0D-EBB0-BFBF88BDB852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FCA5C2E4-EE4E-549B-DB2F-E779654485A8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03B95F41-F5BA-945C-EF9E-255ECF08C043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93316792-20E4-B09A-1A9B-49D4E030916C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E1416A-F7E2-3225-88E7-3E48E5210DAC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Illustration comparing LINEAR DEGRADED IMAGE and UNLINEAR DEGRADED IMAGE with destructive compression">
            <a:extLst>
              <a:ext uri="{FF2B5EF4-FFF2-40B4-BE49-F238E27FC236}">
                <a16:creationId xmlns:a16="http://schemas.microsoft.com/office/drawing/2014/main" id="{4D4044B5-556C-78AE-FAC6-C886CF9C5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80" y="2078200"/>
            <a:ext cx="5018687" cy="334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61006B-25B7-C320-B920-128E999B9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2078200"/>
            <a:ext cx="5018687" cy="33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3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1F7B9-F91A-EC36-A847-F5823C36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0AFC108-469D-BD3D-F2E3-DB589BD31457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5E4880F-13B8-6BFA-FB60-C918670E666D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FD4E2A6B-96A1-A3C9-5CA9-B4A8C2FCBA9C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C617A011-4417-A2E1-FFFD-190ECD3997CA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86A0344E-F70E-32CC-AA9A-C842BCEF0981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E0FD0CAE-08A9-880E-8D46-CC5456994FF2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2384535F-90A0-7D67-8B91-A3641E693305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EA477B59-744C-1D2E-D9BE-5B9327B8D794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47BA982D-80FD-026F-4385-A28AC91A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1A87BC9D-BF76-3232-0F48-9C1D1AE837E1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69518519-DFB6-DFE4-8CFF-639321CD6389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B47052-8B9D-83B5-FF4E-680F727EA46C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086E3F3-EBA8-E10E-E3E1-7CBD676FC8EC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986C351-9064-0A11-7789-942FC8CDCC98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A5026A82-FAEF-C477-6FC3-1B31F5ADE19A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E51F6865-E6B0-7395-CB59-8463AFF52AC2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0FBF8BE8-65E6-00CC-894B-351FCC8C754D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E86AC69F-5A34-DBBB-5588-57FD1E23DB22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E19DF0F3-E031-1693-8BC8-63D70D46E8F0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30AFA6-8754-B472-E04D-24C83682FE66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0E78D23-798E-CC10-E3C1-F7BC25299933}"/>
              </a:ext>
            </a:extLst>
          </p:cNvPr>
          <p:cNvSpPr/>
          <p:nvPr/>
        </p:nvSpPr>
        <p:spPr>
          <a:xfrm>
            <a:off x="1192213" y="1772816"/>
            <a:ext cx="9623620" cy="2232245"/>
          </a:xfrm>
          <a:prstGeom prst="roundRect">
            <a:avLst>
              <a:gd name="adj" fmla="val 78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BC571A-B6D6-64AA-6C5A-0B19F13A7D48}"/>
              </a:ext>
            </a:extLst>
          </p:cNvPr>
          <p:cNvSpPr txBox="1"/>
          <p:nvPr/>
        </p:nvSpPr>
        <p:spPr>
          <a:xfrm>
            <a:off x="1298177" y="1844824"/>
            <a:ext cx="93577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破壞式壓縮可能伴隨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artifacts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，而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artifacts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在做後續下游任務或是人類肉眼觀感上會有重大影響。</a:t>
            </a:r>
            <a:endParaRPr lang="en-US" altLang="zh-TW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破壞式壓縮為非線性的影像修復任務，常見的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paper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在做圖像修復都從線性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degraded matrix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來做，頂多一兩項非線性任務的修復 ，如：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DDRM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我希望可以讓整體圖像在破壞後可以有好的修復結果，除了達到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PIR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外，還可以達到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TIR</a:t>
            </a:r>
          </a:p>
        </p:txBody>
      </p:sp>
    </p:spTree>
    <p:extLst>
      <p:ext uri="{BB962C8B-B14F-4D97-AF65-F5344CB8AC3E}">
        <p14:creationId xmlns:p14="http://schemas.microsoft.com/office/powerpoint/2010/main" val="28841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874EA5D-4A62-F9FA-D10D-283E15B02BA9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4D295C8-6258-733D-6D7B-910FF9DBDD5B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9F8205BB-BB09-81FF-FFBC-9184F6CB3600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zh-TW" altLang="en-US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 &amp; Why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8C2E23B-CA69-F87E-D4DC-AE74989A8ACB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EE247109-E440-DCFD-BE35-FF2472E51416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ABDDF3CD-09B7-B2D9-CC4F-4727DA54AE07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6C84B3AB-8862-E76A-CFBD-E834D2C6AFC5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9D6A68DB-0D85-994B-41FA-0F9E53051450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B34A6930-58A0-3439-91F9-E648084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77E2D56-88E9-4F3D-C0B7-30168E1726CB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2BAC037-4939-C6DD-E833-20781B2E9E14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5906C2B-3A73-2EEE-0072-B4FCF725075E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D10DA65-9F03-7094-801B-DFE1E6DBBF9A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356533E-3447-41CF-A4F0-D65F3DED3BAD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C327F0F3-351A-2145-C9DA-2B27DA5AB9C8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67D32D82-4D44-2BDE-A28C-4E557D92084A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CB16C468-CC9A-0EC7-8667-7F08300613FA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D983E183-2BF1-76FC-4C2F-875649DA3952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180713FE-19BF-009B-B993-FEC947C2EE92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5807A9-BACB-A264-C9A7-8054323E7A96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F5DBCA-0899-1E67-E6AF-6EE875F96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06" y="1861965"/>
            <a:ext cx="10645951" cy="40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0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874EA5D-4A62-F9FA-D10D-283E15B02BA9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4D295C8-6258-733D-6D7B-910FF9DBDD5B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9F8205BB-BB09-81FF-FFBC-9184F6CB3600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8C2E23B-CA69-F87E-D4DC-AE74989A8ACB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EE247109-E440-DCFD-BE35-FF2472E51416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ABDDF3CD-09B7-B2D9-CC4F-4727DA54AE07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6C84B3AB-8862-E76A-CFBD-E834D2C6AFC5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9D6A68DB-0D85-994B-41FA-0F9E53051450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B34A6930-58A0-3439-91F9-E648084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77E2D56-88E9-4F3D-C0B7-30168E1726CB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2BAC037-4939-C6DD-E833-20781B2E9E14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5906C2B-3A73-2EEE-0072-B4FCF725075E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D10DA65-9F03-7094-801B-DFE1E6DBBF9A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356533E-3447-41CF-A4F0-D65F3DED3BAD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C327F0F3-351A-2145-C9DA-2B27DA5AB9C8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67D32D82-4D44-2BDE-A28C-4E557D92084A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CB16C468-CC9A-0EC7-8667-7F08300613FA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D983E183-2BF1-76FC-4C2F-875649DA3952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180713FE-19BF-009B-B993-FEC947C2EE92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F6C38B-F11D-3FA3-1777-CB88587DC777}"/>
              </a:ext>
            </a:extLst>
          </p:cNvPr>
          <p:cNvSpPr txBox="1"/>
          <p:nvPr/>
        </p:nvSpPr>
        <p:spPr>
          <a:xfrm>
            <a:off x="-989645" y="5796003"/>
            <a:ext cx="9865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:</a:t>
            </a:r>
          </a:p>
          <a:p>
            <a:r>
              <a:rPr lang="en-US" altLang="zh-TW" dirty="0"/>
              <a:t>: :</a:t>
            </a:r>
            <a:r>
              <a:rPr lang="en-US" altLang="zh-TW" i="1" dirty="0"/>
              <a:t>.</a:t>
            </a:r>
            <a:endParaRPr lang="zh-TW" altLang="en-US" i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0B4B89-2A98-0139-D91F-B4233D4FB219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3C8736-D184-C33A-C6D7-985B60E2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71" y="1789797"/>
            <a:ext cx="10702470" cy="36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7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CF4F4-9738-9431-5666-3EA9D063D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0C857BF-B1F6-2F3E-61CE-53F139FAE2D2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3A7CC22-5FEF-5A85-BABF-5D3ABE1A731A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8153E3C5-1011-68B3-4699-50CDF23C620D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24B0AE0-EAC8-F500-B289-FF702FD007F3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2E0B1659-B188-EBDE-2739-D2720F4FE62D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FC67BB58-F1AA-C4AC-6FD3-75335248BEF9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562F5802-56AD-50CA-81AD-27715F220173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2F37580A-AD52-B397-B07C-A87AACA06388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6B9A6EF1-64D0-A00F-CC6F-FFF56CC5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CEE80B4-C404-7D34-E922-31EF3456DF7E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96E9397-DA0B-5F88-22A9-95E3F76A5174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85AB87-0B56-91FB-8391-2781A9C835C2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527A717-8BB7-04D9-D4A5-28EEE8B93528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A88A411-595B-47B4-28B3-37FE4B1ED71B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F139F8FF-679E-E77B-CD76-220107D021A1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397D6929-D867-8641-7E4F-81DEF7E9F36F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9D32E2F8-4396-4605-9B83-591F5697B7DB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D6FED708-7B67-BA3E-7932-269F101B7E21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42AB336B-B33F-06FB-FF6F-2A03840587B8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2C6FB1F-7CE8-11E0-BA37-536081E29870}"/>
              </a:ext>
            </a:extLst>
          </p:cNvPr>
          <p:cNvSpPr txBox="1"/>
          <p:nvPr/>
        </p:nvSpPr>
        <p:spPr>
          <a:xfrm>
            <a:off x="-989645" y="5796003"/>
            <a:ext cx="9865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:</a:t>
            </a:r>
          </a:p>
          <a:p>
            <a:r>
              <a:rPr lang="en-US" altLang="zh-TW" dirty="0"/>
              <a:t>: :</a:t>
            </a:r>
            <a:r>
              <a:rPr lang="en-US" altLang="zh-TW" i="1" dirty="0"/>
              <a:t>.</a:t>
            </a:r>
            <a:endParaRPr lang="zh-TW" altLang="en-US" i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03762B-4B30-0A18-6C4F-EA753042DEC1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2DCA196-8BC7-81A4-97B0-8B36E316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28" y="2321049"/>
            <a:ext cx="2486455" cy="3140968"/>
          </a:xfrm>
          <a:prstGeom prst="rect">
            <a:avLst/>
          </a:prstGeom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F4243397-E4DE-CACC-04CD-011E7CBC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834" y="3027098"/>
            <a:ext cx="7776864" cy="18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FF4A-D685-14AE-C828-5ECDF58C1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E6D8C31-8B0C-DCD6-2BC9-F80D0E080192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A2F6611-3BD1-C903-1B76-607E43F0F1F2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893845B1-7CDA-31CB-EC77-3034C88BF1D9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27BFE9-8918-58E7-7491-101A4172B142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82DDFF75-0404-7BE6-FA7D-30E570EE5AC0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90313772-067B-202E-4F29-A09925DA3373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E475E0ED-6DF7-59A9-4CD0-0CA2DBBC3F7D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159661F9-250A-D530-8593-EE49FC36591D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05849A46-EDEA-91A9-DC9A-51294D1B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056A97F-2E9C-82AF-A55B-726680142D9B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6D961E9A-1B59-2BEE-7A5C-A04AE468D447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14542E-8506-4762-10DC-2AE049B57DE9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1F227CE-9D55-A4BC-8DA4-1E211857D7AD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CAB327B-76FC-9316-3A18-EC6DF2774E31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2166C46F-9CF8-1C58-892D-886DB4C7A052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0D735A27-1762-3476-20C6-682D0B6E821B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B9203DD6-FBED-11DF-8477-8E2B0A4BE4D1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49E9A1A3-117B-01CB-0FCC-D906921F969B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BA692C11-0158-1DB8-C817-0358EEED037E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E4ED47-317F-3B05-5F76-C74112163710}"/>
              </a:ext>
            </a:extLst>
          </p:cNvPr>
          <p:cNvSpPr txBox="1"/>
          <p:nvPr/>
        </p:nvSpPr>
        <p:spPr>
          <a:xfrm>
            <a:off x="-989645" y="5796003"/>
            <a:ext cx="9865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:</a:t>
            </a:r>
          </a:p>
          <a:p>
            <a:r>
              <a:rPr lang="en-US" altLang="zh-TW" dirty="0"/>
              <a:t>: :</a:t>
            </a:r>
            <a:r>
              <a:rPr lang="en-US" altLang="zh-TW" i="1" dirty="0"/>
              <a:t>.</a:t>
            </a:r>
            <a:endParaRPr lang="zh-TW" altLang="en-US" i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7BEE31-0C8B-0B77-0C98-09F5F60F2946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 descr="What is a WebP file?">
            <a:extLst>
              <a:ext uri="{FF2B5EF4-FFF2-40B4-BE49-F238E27FC236}">
                <a16:creationId xmlns:a16="http://schemas.microsoft.com/office/drawing/2014/main" id="{A0F5AC15-2F0B-10B8-50B5-954264AE4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7" y="2056178"/>
            <a:ext cx="5087913" cy="40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E0BBF8C-7064-5A74-FC90-01D179C27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297" y="1694148"/>
            <a:ext cx="4369729" cy="4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2C3C7-B2F1-54E1-48E3-0D2930C8D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F0CF8DD-542C-558A-8822-C711210FC497}"/>
              </a:ext>
            </a:extLst>
          </p:cNvPr>
          <p:cNvSpPr/>
          <p:nvPr/>
        </p:nvSpPr>
        <p:spPr>
          <a:xfrm>
            <a:off x="802077" y="332541"/>
            <a:ext cx="10686467" cy="5844307"/>
          </a:xfrm>
          <a:prstGeom prst="roundRect">
            <a:avLst>
              <a:gd name="adj" fmla="val 35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11A9E00-F1C6-A2C0-27E8-B18E5931D32B}"/>
              </a:ext>
            </a:extLst>
          </p:cNvPr>
          <p:cNvSpPr/>
          <p:nvPr/>
        </p:nvSpPr>
        <p:spPr>
          <a:xfrm>
            <a:off x="802077" y="885241"/>
            <a:ext cx="10696715" cy="5291722"/>
          </a:xfrm>
          <a:prstGeom prst="roundRect">
            <a:avLst>
              <a:gd name="adj" fmla="val 29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A5FCB744-19D6-CBC6-7A23-0D3DB0E9013A}"/>
              </a:ext>
            </a:extLst>
          </p:cNvPr>
          <p:cNvSpPr txBox="1"/>
          <p:nvPr/>
        </p:nvSpPr>
        <p:spPr>
          <a:xfrm>
            <a:off x="1055440" y="959888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TW" altLang="en-US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694D859-5C27-5F61-992E-B8A9FAD5A2D9}"/>
              </a:ext>
            </a:extLst>
          </p:cNvPr>
          <p:cNvCxnSpPr>
            <a:cxnSpLocks/>
          </p:cNvCxnSpPr>
          <p:nvPr/>
        </p:nvCxnSpPr>
        <p:spPr>
          <a:xfrm>
            <a:off x="1199456" y="1606219"/>
            <a:ext cx="871296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bg1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rgbClr val="5A7D9D"/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27AF14DC-78C4-BEA4-9074-BA7459314E42}"/>
              </a:ext>
            </a:extLst>
          </p:cNvPr>
          <p:cNvGrpSpPr/>
          <p:nvPr/>
        </p:nvGrpSpPr>
        <p:grpSpPr>
          <a:xfrm>
            <a:off x="5889600" y="6489352"/>
            <a:ext cx="412800" cy="108000"/>
            <a:chOff x="5909001" y="6309000"/>
            <a:chExt cx="412800" cy="108000"/>
          </a:xfrm>
          <a:solidFill>
            <a:schemeClr val="bg1">
              <a:lumMod val="75000"/>
            </a:schemeClr>
          </a:solidFill>
        </p:grpSpPr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54761B4A-A299-5746-7DAA-242D034A2593}"/>
                </a:ext>
              </a:extLst>
            </p:cNvPr>
            <p:cNvSpPr/>
            <p:nvPr/>
          </p:nvSpPr>
          <p:spPr>
            <a:xfrm>
              <a:off x="59090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B6BCC4CE-4E80-784C-19AA-85985E15ACD8}"/>
                </a:ext>
              </a:extLst>
            </p:cNvPr>
            <p:cNvSpPr/>
            <p:nvPr/>
          </p:nvSpPr>
          <p:spPr>
            <a:xfrm>
              <a:off x="60614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2">
              <a:extLst>
                <a:ext uri="{FF2B5EF4-FFF2-40B4-BE49-F238E27FC236}">
                  <a16:creationId xmlns:a16="http://schemas.microsoft.com/office/drawing/2014/main" id="{8849B131-273C-2000-CE46-AFF10B85BDFD}"/>
                </a:ext>
              </a:extLst>
            </p:cNvPr>
            <p:cNvSpPr/>
            <p:nvPr/>
          </p:nvSpPr>
          <p:spPr>
            <a:xfrm>
              <a:off x="6213801" y="63090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3C58A2E5-DBFF-3391-EB7C-DB577AE6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2B4DC0A-4E3E-31FE-A47C-79A53EB85CEC}"/>
              </a:ext>
            </a:extLst>
          </p:cNvPr>
          <p:cNvCxnSpPr/>
          <p:nvPr/>
        </p:nvCxnSpPr>
        <p:spPr>
          <a:xfrm>
            <a:off x="10449036" y="585845"/>
            <a:ext cx="216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7E8B7D6-E075-344C-C1D6-17081DC0D384}"/>
              </a:ext>
            </a:extLst>
          </p:cNvPr>
          <p:cNvSpPr/>
          <p:nvPr/>
        </p:nvSpPr>
        <p:spPr>
          <a:xfrm>
            <a:off x="10833176" y="500981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F15D47-3D7B-2CEC-1EEB-5DA7ACB07BBC}"/>
              </a:ext>
            </a:extLst>
          </p:cNvPr>
          <p:cNvSpPr/>
          <p:nvPr/>
        </p:nvSpPr>
        <p:spPr>
          <a:xfrm>
            <a:off x="10878905" y="470285"/>
            <a:ext cx="185647" cy="1697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1E18C57-5559-2137-7E21-93BB2A5F8A9B}"/>
              </a:ext>
            </a:extLst>
          </p:cNvPr>
          <p:cNvCxnSpPr/>
          <p:nvPr/>
        </p:nvCxnSpPr>
        <p:spPr>
          <a:xfrm>
            <a:off x="11201298" y="500981"/>
            <a:ext cx="151286" cy="169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4D30881-CD40-4108-54D8-CB73F4B9D8B5}"/>
              </a:ext>
            </a:extLst>
          </p:cNvPr>
          <p:cNvCxnSpPr>
            <a:cxnSpLocks/>
          </p:cNvCxnSpPr>
          <p:nvPr/>
        </p:nvCxnSpPr>
        <p:spPr>
          <a:xfrm flipH="1">
            <a:off x="11201384" y="500980"/>
            <a:ext cx="154800" cy="16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化同側角落 33">
            <a:extLst>
              <a:ext uri="{FF2B5EF4-FFF2-40B4-BE49-F238E27FC236}">
                <a16:creationId xmlns:a16="http://schemas.microsoft.com/office/drawing/2014/main" id="{904A1026-4B14-DD26-C4A7-399A97EE1D21}"/>
              </a:ext>
            </a:extLst>
          </p:cNvPr>
          <p:cNvSpPr/>
          <p:nvPr/>
        </p:nvSpPr>
        <p:spPr>
          <a:xfrm>
            <a:off x="2567608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04A56154-F0F7-0A56-CF71-C6D6E01BCD60}"/>
              </a:ext>
            </a:extLst>
          </p:cNvPr>
          <p:cNvSpPr/>
          <p:nvPr/>
        </p:nvSpPr>
        <p:spPr>
          <a:xfrm>
            <a:off x="4142963" y="444392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化同側角落 38">
            <a:extLst>
              <a:ext uri="{FF2B5EF4-FFF2-40B4-BE49-F238E27FC236}">
                <a16:creationId xmlns:a16="http://schemas.microsoft.com/office/drawing/2014/main" id="{08A3E099-49AD-D0BF-6F71-E0B972BC8EE3}"/>
              </a:ext>
            </a:extLst>
          </p:cNvPr>
          <p:cNvSpPr/>
          <p:nvPr/>
        </p:nvSpPr>
        <p:spPr>
          <a:xfrm>
            <a:off x="5723867" y="4428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8ECFF19D-CDBF-1033-CB69-6822770002E8}"/>
              </a:ext>
            </a:extLst>
          </p:cNvPr>
          <p:cNvSpPr/>
          <p:nvPr/>
        </p:nvSpPr>
        <p:spPr>
          <a:xfrm>
            <a:off x="7291226" y="445211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D1F09BAB-3261-BB5E-031B-08E03BE1B69A}"/>
              </a:ext>
            </a:extLst>
          </p:cNvPr>
          <p:cNvSpPr/>
          <p:nvPr/>
        </p:nvSpPr>
        <p:spPr>
          <a:xfrm>
            <a:off x="990702" y="451107"/>
            <a:ext cx="1576906" cy="3321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ADF5CB-0699-84AB-63AB-A3376DCC6C0E}"/>
              </a:ext>
            </a:extLst>
          </p:cNvPr>
          <p:cNvSpPr txBox="1"/>
          <p:nvPr/>
        </p:nvSpPr>
        <p:spPr>
          <a:xfrm>
            <a:off x="-989645" y="5796003"/>
            <a:ext cx="9865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:</a:t>
            </a:r>
          </a:p>
          <a:p>
            <a:r>
              <a:rPr lang="en-US" altLang="zh-TW" dirty="0"/>
              <a:t>: :</a:t>
            </a:r>
            <a:r>
              <a:rPr lang="en-US" altLang="zh-TW" i="1" dirty="0"/>
              <a:t>.</a:t>
            </a:r>
            <a:endParaRPr lang="zh-TW" altLang="en-US" i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1E3787-4B21-3BB7-C325-C4025CF12339}"/>
              </a:ext>
            </a:extLst>
          </p:cNvPr>
          <p:cNvSpPr/>
          <p:nvPr/>
        </p:nvSpPr>
        <p:spPr>
          <a:xfrm>
            <a:off x="791828" y="777242"/>
            <a:ext cx="10706964" cy="25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內容版面配置區 4" descr="一張含有 文字, 螢幕擷取畫面, 功能表, 字型 的圖片&#10;&#10;AI 產生的內容可能不正確。">
            <a:extLst>
              <a:ext uri="{FF2B5EF4-FFF2-40B4-BE49-F238E27FC236}">
                <a16:creationId xmlns:a16="http://schemas.microsoft.com/office/drawing/2014/main" id="{004A8DED-A7E4-DFAB-965A-4255FDA62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7518" y="1680866"/>
            <a:ext cx="4365863" cy="4441718"/>
          </a:xfrm>
          <a:prstGeom prst="rect">
            <a:avLst/>
          </a:prstGeom>
        </p:spPr>
      </p:pic>
      <p:pic>
        <p:nvPicPr>
          <p:cNvPr id="2050" name="Picture 2" descr="什麼是AVIF 檔案，以及如何轉換它？">
            <a:extLst>
              <a:ext uri="{FF2B5EF4-FFF2-40B4-BE49-F238E27FC236}">
                <a16:creationId xmlns:a16="http://schemas.microsoft.com/office/drawing/2014/main" id="{812265AB-AB23-0B6C-09F8-0C9C436E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50" y="2494749"/>
            <a:ext cx="5584105" cy="271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52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11092</TotalTime>
  <Words>2369</Words>
  <Application>Microsoft Office PowerPoint</Application>
  <PresentationFormat>寬螢幕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berkeleyMono</vt:lpstr>
      <vt:lpstr>fkGroteskNeue</vt:lpstr>
      <vt:lpstr>Jaldi</vt:lpstr>
      <vt:lpstr>KaTeX_Main</vt:lpstr>
      <vt:lpstr>Noto Serif TC</vt:lpstr>
      <vt:lpstr>微軟正黑體</vt:lpstr>
      <vt:lpstr>Arial</vt:lpstr>
      <vt:lpstr>Calibri</vt:lpstr>
      <vt:lpstr>Calibri Light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</dc:creator>
  <cp:lastModifiedBy>陳冠言 CHEN, KUAN-YEN</cp:lastModifiedBy>
  <cp:revision>856</cp:revision>
  <dcterms:created xsi:type="dcterms:W3CDTF">2016-05-20T08:26:40Z</dcterms:created>
  <dcterms:modified xsi:type="dcterms:W3CDTF">2025-06-23T03:51:57Z</dcterms:modified>
</cp:coreProperties>
</file>